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4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3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1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0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4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1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4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4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7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9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"/>
            <a:ext cx="12192000" cy="68576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185738"/>
            <a:ext cx="1635579" cy="6004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7D24-9259-45B5-B14D-A4384C150596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C791-3CE1-46CB-8B1A-2A737A0F4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R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Донације за јавно заговарање и учешће грађана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Инфо сесија </a:t>
            </a:r>
          </a:p>
          <a:p>
            <a:pPr algn="r"/>
            <a:r>
              <a:rPr lang="sr-Cyrl-RS" dirty="0" smtClean="0"/>
              <a:t>Среда, 8. новембар 2023.</a:t>
            </a:r>
          </a:p>
          <a:p>
            <a:pPr algn="r"/>
            <a:r>
              <a:rPr lang="sr-Cyrl-RS" dirty="0" smtClean="0"/>
              <a:t>Београд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66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учешћа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124" y="2064175"/>
            <a:ext cx="10515600" cy="4351338"/>
          </a:xfrm>
        </p:spPr>
        <p:txBody>
          <a:bodyPr>
            <a:normAutofit/>
          </a:bodyPr>
          <a:lstStyle/>
          <a:p>
            <a:r>
              <a:rPr lang="en-US" sz="2600" dirty="0" smtClean="0"/>
              <a:t> </a:t>
            </a:r>
            <a:r>
              <a:rPr lang="sr-Cyrl-RS" sz="2600" dirty="0"/>
              <a:t>ОЦД које желе да буду носиоци пројекта </a:t>
            </a:r>
            <a:r>
              <a:rPr lang="sr-Cyrl-RS" sz="2600" dirty="0" smtClean="0"/>
              <a:t>треба да испуњавају </a:t>
            </a:r>
            <a:r>
              <a:rPr lang="sr-Cyrl-RS" sz="2600" dirty="0"/>
              <a:t>неке од наведених</a:t>
            </a:r>
            <a:r>
              <a:rPr lang="sr-Cyrl-RS" sz="2600" b="1" dirty="0"/>
              <a:t> </a:t>
            </a:r>
            <a:r>
              <a:rPr lang="en-US" sz="2600" b="1" dirty="0" err="1"/>
              <a:t>програмских</a:t>
            </a:r>
            <a:r>
              <a:rPr lang="en-US" sz="2600" b="1" dirty="0"/>
              <a:t> </a:t>
            </a:r>
            <a:r>
              <a:rPr lang="en-US" sz="2600" b="1" dirty="0" err="1"/>
              <a:t>критеријума</a:t>
            </a:r>
            <a:r>
              <a:rPr lang="en-US" sz="2600" b="1" dirty="0"/>
              <a:t>:</a:t>
            </a:r>
            <a:endParaRPr lang="en-US" sz="26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sr-Cyrl-RS" sz="2600" dirty="0" smtClean="0"/>
              <a:t> </a:t>
            </a:r>
            <a:r>
              <a:rPr lang="en-US" sz="2600" dirty="0" err="1" smtClean="0"/>
              <a:t>да</a:t>
            </a:r>
            <a:r>
              <a:rPr lang="en-US" sz="2600" dirty="0" smtClean="0"/>
              <a:t> </a:t>
            </a:r>
            <a:r>
              <a:rPr lang="en-US" sz="2600" dirty="0" err="1"/>
              <a:t>су</a:t>
            </a:r>
            <a:r>
              <a:rPr lang="en-US" sz="2600" dirty="0"/>
              <a:t> </a:t>
            </a:r>
            <a:r>
              <a:rPr lang="en-US" sz="2600" dirty="0" err="1"/>
              <a:t>током</a:t>
            </a:r>
            <a:r>
              <a:rPr lang="en-US" sz="2600" dirty="0"/>
              <a:t> </a:t>
            </a:r>
            <a:r>
              <a:rPr lang="en-US" sz="2600" dirty="0" err="1"/>
              <a:t>својих</a:t>
            </a:r>
            <a:r>
              <a:rPr lang="en-US" sz="2600" dirty="0"/>
              <a:t> </a:t>
            </a:r>
            <a:r>
              <a:rPr lang="en-US" sz="2600" dirty="0" err="1"/>
              <a:t>претходних</a:t>
            </a:r>
            <a:r>
              <a:rPr lang="en-US" sz="2600" dirty="0"/>
              <a:t> </a:t>
            </a:r>
            <a:r>
              <a:rPr lang="en-US" sz="2600" dirty="0" err="1"/>
              <a:t>активности</a:t>
            </a:r>
            <a:r>
              <a:rPr lang="en-US" sz="2600" dirty="0"/>
              <a:t> </a:t>
            </a:r>
            <a:r>
              <a:rPr lang="en-US" sz="2600" dirty="0" err="1"/>
              <a:t>покретале</a:t>
            </a:r>
            <a:r>
              <a:rPr lang="en-US" sz="2600" dirty="0"/>
              <a:t>, </a:t>
            </a:r>
            <a:r>
              <a:rPr lang="en-US" sz="2600" dirty="0" err="1"/>
              <a:t>учествовале</a:t>
            </a:r>
            <a:r>
              <a:rPr lang="en-US" sz="2600" dirty="0"/>
              <a:t> и/</a:t>
            </a:r>
            <a:r>
              <a:rPr lang="en-US" sz="2600" dirty="0" err="1"/>
              <a:t>или</a:t>
            </a:r>
            <a:r>
              <a:rPr lang="en-US" sz="2600" dirty="0"/>
              <a:t> </a:t>
            </a:r>
            <a:r>
              <a:rPr lang="en-US" sz="2600" dirty="0" err="1"/>
              <a:t>пратиле</a:t>
            </a:r>
            <a:r>
              <a:rPr lang="en-US" sz="2600" dirty="0"/>
              <a:t> </a:t>
            </a:r>
            <a:r>
              <a:rPr lang="en-US" sz="2600" dirty="0" err="1"/>
              <a:t>реформске</a:t>
            </a:r>
            <a:r>
              <a:rPr lang="en-US" sz="2600" dirty="0"/>
              <a:t> </a:t>
            </a:r>
            <a:r>
              <a:rPr lang="en-US" sz="2600" dirty="0" err="1"/>
              <a:t>процесе</a:t>
            </a:r>
            <a:r>
              <a:rPr lang="en-US" sz="2600" dirty="0"/>
              <a:t> у </a:t>
            </a:r>
            <a:r>
              <a:rPr lang="en-US" sz="2600" dirty="0" err="1"/>
              <a:t>јавној</a:t>
            </a:r>
            <a:r>
              <a:rPr lang="en-US" sz="2600" dirty="0"/>
              <a:t> </a:t>
            </a:r>
            <a:r>
              <a:rPr lang="en-US" sz="2600" dirty="0" err="1"/>
              <a:t>политици</a:t>
            </a:r>
            <a:r>
              <a:rPr lang="en-US" sz="2600" dirty="0"/>
              <a:t> </a:t>
            </a:r>
            <a:r>
              <a:rPr lang="en-US" sz="2600" dirty="0" err="1"/>
              <a:t>која</a:t>
            </a:r>
            <a:r>
              <a:rPr lang="en-US" sz="2600" dirty="0"/>
              <a:t> </a:t>
            </a:r>
            <a:r>
              <a:rPr lang="en-US" sz="2600" dirty="0" err="1"/>
              <a:t>је</a:t>
            </a:r>
            <a:r>
              <a:rPr lang="en-US" sz="2600" dirty="0"/>
              <a:t> у </a:t>
            </a:r>
            <a:r>
              <a:rPr lang="en-US" sz="2600" dirty="0" err="1"/>
              <a:t>фокусу</a:t>
            </a:r>
            <a:r>
              <a:rPr lang="en-US" sz="2600" dirty="0"/>
              <a:t> </a:t>
            </a:r>
            <a:r>
              <a:rPr lang="en-US" sz="2600" dirty="0" err="1"/>
              <a:t>њиховог</a:t>
            </a:r>
            <a:r>
              <a:rPr lang="en-US" sz="2600" dirty="0"/>
              <a:t> </a:t>
            </a:r>
            <a:r>
              <a:rPr lang="en-US" sz="2600" dirty="0" err="1" smtClean="0"/>
              <a:t>деловања</a:t>
            </a:r>
            <a:r>
              <a:rPr lang="en-US" sz="2600" dirty="0" smtClean="0"/>
              <a:t>;</a:t>
            </a:r>
            <a:endParaRPr lang="sr-Cyrl-RS" sz="2600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600" dirty="0" err="1" smtClean="0"/>
              <a:t>да</a:t>
            </a:r>
            <a:r>
              <a:rPr lang="en-US" sz="2600" dirty="0" smtClean="0"/>
              <a:t> </a:t>
            </a:r>
            <a:r>
              <a:rPr lang="en-US" sz="2600" dirty="0" err="1"/>
              <a:t>су</a:t>
            </a:r>
            <a:r>
              <a:rPr lang="en-US" sz="2600" dirty="0"/>
              <a:t> </a:t>
            </a:r>
            <a:r>
              <a:rPr lang="en-US" sz="2600" dirty="0" err="1"/>
              <a:t>својим</a:t>
            </a:r>
            <a:r>
              <a:rPr lang="en-US" sz="2600" dirty="0"/>
              <a:t> </a:t>
            </a:r>
            <a:r>
              <a:rPr lang="en-US" sz="2600" dirty="0" err="1"/>
              <a:t>деловањем</a:t>
            </a:r>
            <a:r>
              <a:rPr lang="en-US" sz="2600" dirty="0"/>
              <a:t> </a:t>
            </a:r>
            <a:r>
              <a:rPr lang="en-US" sz="2600" dirty="0" err="1"/>
              <a:t>утемељене</a:t>
            </a:r>
            <a:r>
              <a:rPr lang="en-US" sz="2600" dirty="0"/>
              <a:t> у </a:t>
            </a:r>
            <a:r>
              <a:rPr lang="en-US" sz="2600" dirty="0" err="1"/>
              <a:t>заједници</a:t>
            </a:r>
            <a:r>
              <a:rPr lang="en-US" sz="2600" dirty="0"/>
              <a:t>, </a:t>
            </a:r>
            <a:r>
              <a:rPr lang="en-US" sz="2600" dirty="0" err="1"/>
              <a:t>што</a:t>
            </a:r>
            <a:r>
              <a:rPr lang="en-US" sz="2600" dirty="0"/>
              <a:t> </a:t>
            </a:r>
            <a:r>
              <a:rPr lang="en-US" sz="2600" dirty="0" err="1"/>
              <a:t>значи</a:t>
            </a:r>
            <a:r>
              <a:rPr lang="en-US" sz="2600" dirty="0"/>
              <a:t> </a:t>
            </a:r>
            <a:r>
              <a:rPr lang="en-US" sz="2600" dirty="0" err="1"/>
              <a:t>да</a:t>
            </a:r>
            <a:r>
              <a:rPr lang="en-US" sz="2600" dirty="0"/>
              <a:t> </a:t>
            </a:r>
            <a:r>
              <a:rPr lang="en-US" sz="2600" dirty="0" err="1"/>
              <a:t>се</a:t>
            </a:r>
            <a:r>
              <a:rPr lang="en-US" sz="2600" dirty="0"/>
              <a:t> </a:t>
            </a:r>
            <a:r>
              <a:rPr lang="en-US" sz="2600" dirty="0" err="1"/>
              <a:t>баве</a:t>
            </a:r>
            <a:r>
              <a:rPr lang="en-US" sz="2600" dirty="0"/>
              <a:t> </a:t>
            </a:r>
            <a:r>
              <a:rPr lang="en-US" sz="2600" dirty="0" err="1"/>
              <a:t>темама</a:t>
            </a:r>
            <a:r>
              <a:rPr lang="en-US" sz="2600" dirty="0"/>
              <a:t> </a:t>
            </a:r>
            <a:r>
              <a:rPr lang="en-US" sz="2600" dirty="0" err="1"/>
              <a:t>које</a:t>
            </a:r>
            <a:r>
              <a:rPr lang="en-US" sz="2600" dirty="0"/>
              <a:t> </a:t>
            </a:r>
            <a:r>
              <a:rPr lang="en-US" sz="2600" dirty="0" err="1"/>
              <a:t>су</a:t>
            </a:r>
            <a:r>
              <a:rPr lang="en-US" sz="2600" dirty="0"/>
              <a:t> </a:t>
            </a:r>
            <a:r>
              <a:rPr lang="en-US" sz="2600" dirty="0" err="1"/>
              <a:t>важне</a:t>
            </a:r>
            <a:r>
              <a:rPr lang="en-US" sz="2600" dirty="0"/>
              <a:t> </a:t>
            </a:r>
            <a:r>
              <a:rPr lang="en-US" sz="2600" dirty="0" err="1"/>
              <a:t>за</a:t>
            </a:r>
            <a:r>
              <a:rPr lang="en-US" sz="2600" dirty="0"/>
              <a:t> </a:t>
            </a:r>
            <a:r>
              <a:rPr lang="en-US" sz="2600" dirty="0" err="1"/>
              <a:t>заједницу</a:t>
            </a:r>
            <a:r>
              <a:rPr lang="en-US" sz="2600" dirty="0"/>
              <a:t> и </a:t>
            </a:r>
            <a:r>
              <a:rPr lang="en-US" sz="2600" dirty="0" err="1"/>
              <a:t>да</a:t>
            </a:r>
            <a:r>
              <a:rPr lang="en-US" sz="2600" dirty="0"/>
              <a:t> у </a:t>
            </a:r>
            <a:r>
              <a:rPr lang="en-US" sz="2600" dirty="0" err="1"/>
              <a:t>свој</a:t>
            </a:r>
            <a:r>
              <a:rPr lang="en-US" sz="2600" dirty="0"/>
              <a:t> </a:t>
            </a:r>
            <a:r>
              <a:rPr lang="en-US" sz="2600" dirty="0" err="1"/>
              <a:t>рад</a:t>
            </a:r>
            <a:r>
              <a:rPr lang="en-US" sz="2600" dirty="0"/>
              <a:t> </a:t>
            </a:r>
            <a:r>
              <a:rPr lang="en-US" sz="2600" dirty="0" err="1"/>
              <a:t>укључују</a:t>
            </a:r>
            <a:r>
              <a:rPr lang="en-US" sz="2600" dirty="0"/>
              <a:t> </a:t>
            </a:r>
            <a:r>
              <a:rPr lang="en-US" sz="2600" dirty="0" err="1" smtClean="0"/>
              <a:t>грађане</a:t>
            </a:r>
            <a:r>
              <a:rPr lang="sr-Cyrl-RS" sz="2600" dirty="0"/>
              <a:t>;</a:t>
            </a:r>
            <a:endParaRPr lang="sr-Cyrl-RS" sz="2600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600" dirty="0" err="1" smtClean="0"/>
              <a:t>да</a:t>
            </a:r>
            <a:r>
              <a:rPr lang="en-US" sz="2600" dirty="0" smtClean="0"/>
              <a:t> </a:t>
            </a:r>
            <a:r>
              <a:rPr lang="en-US" sz="2600" dirty="0" err="1"/>
              <a:t>имају</a:t>
            </a:r>
            <a:r>
              <a:rPr lang="en-US" sz="2600" dirty="0"/>
              <a:t> </a:t>
            </a:r>
            <a:r>
              <a:rPr lang="en-US" sz="2600" dirty="0" err="1"/>
              <a:t>искуство</a:t>
            </a:r>
            <a:r>
              <a:rPr lang="en-US" sz="2600" dirty="0"/>
              <a:t> у </a:t>
            </a:r>
            <a:r>
              <a:rPr lang="en-US" sz="2600" dirty="0" err="1"/>
              <a:t>активном</a:t>
            </a:r>
            <a:r>
              <a:rPr lang="en-US" sz="2600" dirty="0"/>
              <a:t> </a:t>
            </a:r>
            <a:r>
              <a:rPr lang="en-US" sz="2600" dirty="0" err="1"/>
              <a:t>укључивању</a:t>
            </a:r>
            <a:r>
              <a:rPr lang="en-US" sz="2600" dirty="0"/>
              <a:t> </a:t>
            </a:r>
            <a:r>
              <a:rPr lang="en-US" sz="2600" dirty="0" err="1"/>
              <a:t>грађана</a:t>
            </a:r>
            <a:r>
              <a:rPr lang="en-US" sz="2600" dirty="0"/>
              <a:t> у </a:t>
            </a:r>
            <a:r>
              <a:rPr lang="en-US" sz="2600" dirty="0" err="1"/>
              <a:t>спровођење</a:t>
            </a:r>
            <a:r>
              <a:rPr lang="en-US" sz="2600" dirty="0"/>
              <a:t> </a:t>
            </a:r>
            <a:r>
              <a:rPr lang="en-US" sz="2600" dirty="0" err="1"/>
              <a:t>пројекта</a:t>
            </a:r>
            <a:r>
              <a:rPr lang="en-US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0918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2105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Потенцијалне пројектне активности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1954413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иницијативе </a:t>
            </a:r>
            <a:r>
              <a:rPr lang="ru-RU" dirty="0"/>
              <a:t>и заговарачке кампање ОЦД које су усмерене ка унапређењу јавних политика, рада институција, и решавању питања развоја заједнице и њеног ангажовања у реформама;</a:t>
            </a:r>
          </a:p>
          <a:p>
            <a:r>
              <a:rPr lang="ru-RU" dirty="0" smtClean="0"/>
              <a:t>истраживања </a:t>
            </a:r>
            <a:r>
              <a:rPr lang="ru-RU" dirty="0"/>
              <a:t>и анализе који су засновани на подацима и информацијама потребних за развијање аргумената за решавање проблема и коришћење развојних потенцијала заједнице;</a:t>
            </a:r>
          </a:p>
          <a:p>
            <a:r>
              <a:rPr lang="ru-RU" dirty="0" smtClean="0"/>
              <a:t>примену </a:t>
            </a:r>
            <a:r>
              <a:rPr lang="ru-RU" dirty="0"/>
              <a:t>нових и иновативних алата у решавању проблема и коришћењу развојних потенцијала заједнице;</a:t>
            </a:r>
          </a:p>
          <a:p>
            <a:r>
              <a:rPr lang="ru-RU" dirty="0" smtClean="0"/>
              <a:t>организовање </a:t>
            </a:r>
            <a:r>
              <a:rPr lang="ru-RU" dirty="0"/>
              <a:t>јавних догађаја, јавних консултација и јавних расправа;</a:t>
            </a:r>
          </a:p>
          <a:p>
            <a:r>
              <a:rPr lang="ru-RU" dirty="0" smtClean="0"/>
              <a:t>ангажовање </a:t>
            </a:r>
            <a:r>
              <a:rPr lang="ru-RU" dirty="0"/>
              <a:t>заједнице кроз различите формате (петиције, дебате, округли столови, зборови грађана и сл.);</a:t>
            </a:r>
          </a:p>
          <a:p>
            <a:r>
              <a:rPr lang="ru-RU" dirty="0" smtClean="0"/>
              <a:t>комуникационе </a:t>
            </a:r>
            <a:r>
              <a:rPr lang="ru-RU" dirty="0"/>
              <a:t>активности којима се јача свест грађана о важности решавања одређеног проблема и коришћења развојних потенцијала заједнице;</a:t>
            </a:r>
          </a:p>
          <a:p>
            <a:r>
              <a:rPr lang="ru-RU" dirty="0" smtClean="0"/>
              <a:t>креирање </a:t>
            </a:r>
            <a:r>
              <a:rPr lang="ru-RU" dirty="0"/>
              <a:t>медијских садржаја малог формата, као што су кратки филмови, постови за друштвене мреже и сл.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18839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Недозвољене пројектне активности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189001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 smtClean="0"/>
              <a:t> </a:t>
            </a:r>
            <a:r>
              <a:rPr lang="ru-RU" dirty="0" smtClean="0"/>
              <a:t>активности </a:t>
            </a:r>
            <a:r>
              <a:rPr lang="ru-RU" dirty="0"/>
              <a:t>којима се остварује профит;</a:t>
            </a:r>
          </a:p>
          <a:p>
            <a:r>
              <a:rPr lang="ru-RU" dirty="0" smtClean="0"/>
              <a:t>активности </a:t>
            </a:r>
            <a:r>
              <a:rPr lang="ru-RU" dirty="0"/>
              <a:t>организација цивилног друштва за које је већ обезбеђено финансирање из других извора;</a:t>
            </a:r>
          </a:p>
          <a:p>
            <a:r>
              <a:rPr lang="ru-RU" dirty="0" smtClean="0"/>
              <a:t>појединачно </a:t>
            </a:r>
            <a:r>
              <a:rPr lang="ru-RU" dirty="0"/>
              <a:t>учешће чланова или запослених у организацији на конференцијама, семинарима и радионицама које нису у вези са остваривањем очекиваних резултата и циљева овог програма; </a:t>
            </a:r>
          </a:p>
          <a:p>
            <a:r>
              <a:rPr lang="ru-RU" dirty="0" smtClean="0"/>
              <a:t>иницијативе </a:t>
            </a:r>
            <a:r>
              <a:rPr lang="ru-RU" dirty="0"/>
              <a:t>повезане са подршком политичким партијама и актерима који учествују на изборима;</a:t>
            </a:r>
          </a:p>
          <a:p>
            <a:r>
              <a:rPr lang="ru-RU" dirty="0" smtClean="0"/>
              <a:t>иницијативе </a:t>
            </a:r>
            <a:r>
              <a:rPr lang="ru-RU" dirty="0"/>
              <a:t>усмерене на верске заједнице и њихове активности;</a:t>
            </a:r>
          </a:p>
          <a:p>
            <a:r>
              <a:rPr lang="ru-RU" dirty="0" smtClean="0"/>
              <a:t>активности </a:t>
            </a:r>
            <a:r>
              <a:rPr lang="ru-RU" dirty="0"/>
              <a:t>којима се пружа подршка организацији протеста, блокада и осталих делатности којима се може нарушити јавни ред;</a:t>
            </a:r>
          </a:p>
          <a:p>
            <a:r>
              <a:rPr lang="ru-RU" dirty="0" smtClean="0"/>
              <a:t>иницијативе </a:t>
            </a:r>
            <a:r>
              <a:rPr lang="ru-RU" dirty="0"/>
              <a:t>које својим активностима дискриминишу било коју групу грађана/ки.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85442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17194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Дозвољени трошкови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182918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трошкови </a:t>
            </a:r>
            <a:r>
              <a:rPr lang="ru-RU" dirty="0"/>
              <a:t>људских ресурса (плате) у износу од максимално 40% укупних трошкова пројекта. </a:t>
            </a:r>
            <a:endParaRPr lang="ru-RU" dirty="0" smtClean="0"/>
          </a:p>
          <a:p>
            <a:r>
              <a:rPr lang="ru-RU" dirty="0" smtClean="0"/>
              <a:t>комуникационе </a:t>
            </a:r>
            <a:r>
              <a:rPr lang="ru-RU" dirty="0"/>
              <a:t>и промотивне активности (најмање 10% укупних трошкова пројекта) односе се на информисање јавности о резултатима и активностима предложених пројеката путем медија (штампаних, електронских), друштвених мрежа, јавних догађаја и слично. </a:t>
            </a:r>
            <a:endParaRPr lang="ru-RU" dirty="0" smtClean="0"/>
          </a:p>
          <a:p>
            <a:r>
              <a:rPr lang="ru-RU" dirty="0" smtClean="0"/>
              <a:t>индиректни </a:t>
            </a:r>
            <a:r>
              <a:rPr lang="ru-RU" dirty="0"/>
              <a:t>трошкови, који износе највише 7% директних трошкова, а који се односе на банкарске трошкове, плаћање закупа простора, одржавање, трошкове интернета, телефона и слично.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652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381" y="17194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Недозвољени трошкови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189001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порез </a:t>
            </a:r>
            <a:r>
              <a:rPr lang="ru-RU" dirty="0"/>
              <a:t>на додату вредност (ПДВ) није оправдани трошак и потребно је да трошкови буду приказани без ПДВ-а. Организације које буду подржане ће бити у могућности да се ослободе плаћања ПДВ-а за све трошкове на које се он плаћа (смештај, угоститељске услуге, штампа итд</a:t>
            </a:r>
            <a:r>
              <a:rPr lang="ru-RU" dirty="0" smtClean="0"/>
              <a:t>.) </a:t>
            </a:r>
          </a:p>
          <a:p>
            <a:r>
              <a:rPr lang="ru-RU" dirty="0" smtClean="0"/>
              <a:t>камате </a:t>
            </a:r>
            <a:r>
              <a:rPr lang="ru-RU" dirty="0"/>
              <a:t>и други дугови који су настали пре почетка и у току трајања пројекта;</a:t>
            </a:r>
          </a:p>
          <a:p>
            <a:r>
              <a:rPr lang="ru-RU" dirty="0" smtClean="0"/>
              <a:t>куповина </a:t>
            </a:r>
            <a:r>
              <a:rPr lang="ru-RU" dirty="0"/>
              <a:t>аутомобила или непокретности, финансирање грађевинских радова на непокретностима у власништву носиоца пројекта или над којима носилац пројекта остварује право закупа;</a:t>
            </a:r>
          </a:p>
          <a:p>
            <a:r>
              <a:rPr lang="ru-RU" dirty="0" smtClean="0"/>
              <a:t>финансирање </a:t>
            </a:r>
            <a:r>
              <a:rPr lang="ru-RU" dirty="0"/>
              <a:t>или делимично финансирање активности јавних власти и корисника буџета Републике Србије;</a:t>
            </a:r>
          </a:p>
          <a:p>
            <a:r>
              <a:rPr lang="ru-RU" dirty="0" smtClean="0"/>
              <a:t>плате </a:t>
            </a:r>
            <a:r>
              <a:rPr lang="ru-RU" dirty="0"/>
              <a:t>и хонорари службеника јавне управе за активности које спадају у њихов редован посао;  </a:t>
            </a:r>
          </a:p>
          <a:p>
            <a:r>
              <a:rPr lang="ru-RU" dirty="0" smtClean="0"/>
              <a:t>финансијска </a:t>
            </a:r>
            <a:r>
              <a:rPr lang="ru-RU" dirty="0"/>
              <a:t>подршка другим организацијама цивилног друштва у форми донације.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88392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Потребна документација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218623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Анекс </a:t>
            </a:r>
            <a:r>
              <a:rPr lang="ru-RU" dirty="0"/>
              <a:t>1: Пријавни </a:t>
            </a:r>
            <a:r>
              <a:rPr lang="ru-RU" dirty="0" smtClean="0"/>
              <a:t>формулар</a:t>
            </a:r>
          </a:p>
          <a:p>
            <a:pPr marL="0" indent="0">
              <a:buNone/>
            </a:pPr>
            <a:r>
              <a:rPr lang="ru-RU" dirty="0" smtClean="0"/>
              <a:t>Анекс </a:t>
            </a:r>
            <a:r>
              <a:rPr lang="ru-RU" dirty="0"/>
              <a:t>2: Предлог буџета пројекта</a:t>
            </a:r>
          </a:p>
          <a:p>
            <a:pPr marL="0" indent="0">
              <a:buNone/>
            </a:pPr>
            <a:r>
              <a:rPr lang="ru-RU" dirty="0"/>
              <a:t>Анекс 3: Матрица логичког оквира</a:t>
            </a:r>
          </a:p>
          <a:p>
            <a:pPr marL="0" indent="0">
              <a:buNone/>
            </a:pPr>
            <a:r>
              <a:rPr lang="ru-RU" dirty="0"/>
              <a:t>Анекс 4: Изјава носиоца пројекта</a:t>
            </a:r>
          </a:p>
          <a:p>
            <a:pPr marL="0" indent="0">
              <a:buNone/>
            </a:pPr>
            <a:r>
              <a:rPr lang="ru-RU" dirty="0"/>
              <a:t>Анекс 5: Изјава партнера на пројекту (уколико се пројекат спроводи у конзорцијуму)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12810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Подношење предлога пројекта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2186233"/>
            <a:ext cx="10515600" cy="435133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b="1" dirty="0"/>
              <a:t>Подношење предлога пројеката се врши искључиво електронски</a:t>
            </a:r>
          </a:p>
          <a:p>
            <a:pPr marL="0" lvl="0" indent="0" algn="ctr">
              <a:buNone/>
            </a:pPr>
            <a:endParaRPr lang="sr-Latn-RS" dirty="0"/>
          </a:p>
          <a:p>
            <a:pPr marL="0" indent="0">
              <a:buNone/>
            </a:pPr>
            <a:r>
              <a:rPr lang="sr-Cyrl-RS" sz="3600" dirty="0"/>
              <a:t>                                </a:t>
            </a:r>
            <a:r>
              <a:rPr lang="sr-Latn-RS" sz="3600" dirty="0"/>
              <a:t>https://pozivi.bos.rs</a:t>
            </a:r>
          </a:p>
          <a:p>
            <a:pPr marL="0" indent="0">
              <a:buNone/>
            </a:pPr>
            <a:endParaRPr lang="sr-Latn-RS" dirty="0"/>
          </a:p>
          <a:p>
            <a:pPr marL="0" indent="0" algn="ctr">
              <a:buNone/>
            </a:pPr>
            <a:r>
              <a:rPr lang="sr-Cyrl-RS" b="1" dirty="0"/>
              <a:t>Рок за подношење предлога пројеката </a:t>
            </a:r>
          </a:p>
          <a:p>
            <a:pPr marL="0" indent="0" algn="ctr">
              <a:buNone/>
            </a:pPr>
            <a:r>
              <a:rPr lang="sr-Cyrl-RS" b="1" dirty="0" smtClean="0"/>
              <a:t>петак 24. </a:t>
            </a:r>
            <a:r>
              <a:rPr lang="sr-Cyrl-RS" b="1" dirty="0"/>
              <a:t>новембар 2023. до 15:00</a:t>
            </a:r>
            <a:endParaRPr lang="sr-Latn-RS" b="1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42042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532" y="223256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5600" b="1" dirty="0" smtClean="0"/>
              <a:t/>
            </a:r>
            <a:br>
              <a:rPr lang="sr-Cyrl-RS" sz="5600" b="1" dirty="0" smtClean="0"/>
            </a:br>
            <a:r>
              <a:rPr lang="sr-Cyrl-R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ПИТАЊА?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3080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01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Циљеви Програма донација за јавно заговарање и учешће грађана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690"/>
            <a:ext cx="10405056" cy="3885865"/>
          </a:xfrm>
        </p:spPr>
        <p:txBody>
          <a:bodyPr>
            <a:normAutofit fontScale="92500"/>
          </a:bodyPr>
          <a:lstStyle/>
          <a:p>
            <a:r>
              <a:rPr lang="sr-Cyrl-RS" sz="2500" dirty="0" smtClean="0"/>
              <a:t>ОПШТИ ЦИЉ - </a:t>
            </a:r>
            <a:r>
              <a:rPr lang="ru-RU" sz="2500" dirty="0"/>
              <a:t>оснаживање процеса приступања Србије ЕУ који је заснован на подстицајном окружењу за ОЦД, и инклузивном, транспарентном и одговорном доношењу одлука и развоју јавних политика</a:t>
            </a:r>
            <a:r>
              <a:rPr lang="ru-RU" sz="2500" dirty="0" smtClean="0"/>
              <a:t>.</a:t>
            </a:r>
          </a:p>
          <a:p>
            <a:r>
              <a:rPr lang="ru-RU" sz="2500" dirty="0"/>
              <a:t> </a:t>
            </a:r>
            <a:r>
              <a:rPr lang="ru-RU" sz="2500" dirty="0" smtClean="0"/>
              <a:t>СПЕЦИФИЧНИ ЦИЉЕВИ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остварити </a:t>
            </a:r>
            <a:r>
              <a:rPr lang="ru-RU" sz="2500" dirty="0"/>
              <a:t>утицај на текуће реформе у процесу приступања Србије ЕУ</a:t>
            </a:r>
            <a:r>
              <a:rPr lang="ru-RU" sz="2500" dirty="0" smtClean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допринети </a:t>
            </a:r>
            <a:r>
              <a:rPr lang="ru-RU" sz="2500" dirty="0"/>
              <a:t>развоју подстицајног окружења за активности ОЦД у процесу приступања Србије ЕУ</a:t>
            </a:r>
            <a:r>
              <a:rPr lang="ru-RU" sz="2500" dirty="0" smtClean="0"/>
              <a:t>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повећати </a:t>
            </a:r>
            <a:r>
              <a:rPr lang="ru-RU" sz="2500" dirty="0"/>
              <a:t>учешће грађана у активностима ОЦД;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допринети </a:t>
            </a:r>
            <a:r>
              <a:rPr lang="ru-RU" sz="2500" dirty="0"/>
              <a:t>институционалном развоју организација цивилног друштва које делују у области приступања Србије Европској унији.</a:t>
            </a:r>
          </a:p>
          <a:p>
            <a:pPr marL="457200" indent="-457200">
              <a:buFont typeface="+mj-lt"/>
              <a:buAutoNum type="arabicParenR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5070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ОЧЕКИВАНИ РЕЗУЛТАТИ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254"/>
            <a:ext cx="10405056" cy="4327301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постигнуто </a:t>
            </a:r>
            <a:r>
              <a:rPr lang="ru-RU" sz="2500" dirty="0"/>
              <a:t>мерљиво побољшање у реформским процесима у конкретним јавним политикама;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представљени </a:t>
            </a:r>
            <a:r>
              <a:rPr lang="ru-RU" sz="2500" dirty="0"/>
              <a:t>нови подаци и чињенице који су неопходни за реформске процесе у процесу приступања Србије ЕУ;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успешно </a:t>
            </a:r>
            <a:r>
              <a:rPr lang="ru-RU" sz="2500" dirty="0"/>
              <a:t>решени проблеми који могу негативно да утичу на процес приступања Србије ЕУ и/или успешно искоришћени развојни потенцијали заједнице захваљујући процесу приступања ЕУ;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унапређење стратешког, нормативног и/или институционалног оквира, као и пракси неопходних за развој подстицајног окружења за учешће ОЦД у реформама везаним за приступање Србије ЕУ;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унапређено разумевање утицаја активности ОЦД на реформе у оквиру процеса приступања Србије ЕУ и значаја цивилног друштва за развој заједнице;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активно укључени грађани у кампање јавног заговарања које спроводе ОЦД;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500" dirty="0" smtClean="0"/>
              <a:t>унапређени интерни капацитети ОЦД које се баве реформским процесима у оквиру јавних политика.</a:t>
            </a:r>
          </a:p>
          <a:p>
            <a:pPr marL="457200" indent="-457200">
              <a:buFont typeface="+mj-lt"/>
              <a:buAutoNum type="arabicParenR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4549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ТЕМАТСКЕ ОБЛАСТИ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254"/>
            <a:ext cx="10405056" cy="4327301"/>
          </a:xfrm>
        </p:spPr>
        <p:txBody>
          <a:bodyPr>
            <a:normAutofit fontScale="92500" lnSpcReduction="20000"/>
          </a:bodyPr>
          <a:lstStyle/>
          <a:p>
            <a:r>
              <a:rPr lang="ru-RU" sz="2500" dirty="0" smtClean="0"/>
              <a:t>подршка </a:t>
            </a:r>
            <a:r>
              <a:rPr lang="ru-RU" sz="2500" dirty="0"/>
              <a:t>демократском </a:t>
            </a:r>
            <a:r>
              <a:rPr lang="ru-RU" sz="2500" dirty="0" smtClean="0"/>
              <a:t>развоју;</a:t>
            </a:r>
          </a:p>
          <a:p>
            <a:r>
              <a:rPr lang="ru-RU" sz="2500" dirty="0" smtClean="0"/>
              <a:t>унапређење</a:t>
            </a:r>
            <a:r>
              <a:rPr lang="ru-RU" sz="2500" dirty="0"/>
              <a:t>, заштита и промоција људских </a:t>
            </a:r>
            <a:r>
              <a:rPr lang="ru-RU" sz="2500" dirty="0" smtClean="0"/>
              <a:t>права;</a:t>
            </a:r>
          </a:p>
          <a:p>
            <a:r>
              <a:rPr lang="ru-RU" sz="2500" dirty="0" smtClean="0"/>
              <a:t>развој </a:t>
            </a:r>
            <a:r>
              <a:rPr lang="ru-RU" sz="2500" dirty="0"/>
              <a:t>локалне </a:t>
            </a:r>
            <a:r>
              <a:rPr lang="ru-RU" sz="2500" dirty="0" smtClean="0"/>
              <a:t>заједнице;</a:t>
            </a:r>
          </a:p>
          <a:p>
            <a:r>
              <a:rPr lang="ru-RU" sz="2500" dirty="0" smtClean="0"/>
              <a:t>заштита </a:t>
            </a:r>
            <a:r>
              <a:rPr lang="ru-RU" sz="2500" dirty="0"/>
              <a:t>и унапређење животне средине и климатске промене; </a:t>
            </a:r>
            <a:endParaRPr lang="ru-RU" sz="2500" dirty="0" smtClean="0"/>
          </a:p>
          <a:p>
            <a:r>
              <a:rPr lang="ru-RU" sz="2500" dirty="0" smtClean="0"/>
              <a:t>унапређење запошљивости;</a:t>
            </a:r>
          </a:p>
          <a:p>
            <a:r>
              <a:rPr lang="ru-RU" sz="2500" dirty="0" smtClean="0"/>
              <a:t>унапређење </a:t>
            </a:r>
            <a:r>
              <a:rPr lang="ru-RU" sz="2500" dirty="0"/>
              <a:t>медијске </a:t>
            </a:r>
            <a:r>
              <a:rPr lang="ru-RU" sz="2500" dirty="0" smtClean="0"/>
              <a:t>писмености;</a:t>
            </a:r>
          </a:p>
          <a:p>
            <a:r>
              <a:rPr lang="ru-RU" sz="2500" dirty="0" smtClean="0"/>
              <a:t>професионализација </a:t>
            </a:r>
            <a:r>
              <a:rPr lang="ru-RU" sz="2500" dirty="0"/>
              <a:t>медија и медијских </a:t>
            </a:r>
            <a:r>
              <a:rPr lang="ru-RU" sz="2500" dirty="0" smtClean="0"/>
              <a:t>садржаја;</a:t>
            </a:r>
          </a:p>
          <a:p>
            <a:r>
              <a:rPr lang="ru-RU" sz="2500" dirty="0" smtClean="0"/>
              <a:t>јавне </a:t>
            </a:r>
            <a:r>
              <a:rPr lang="ru-RU" sz="2500" dirty="0"/>
              <a:t>политике усмерене ка </a:t>
            </a:r>
            <a:r>
              <a:rPr lang="ru-RU" sz="2500" dirty="0" smtClean="0"/>
              <a:t>младима;</a:t>
            </a:r>
          </a:p>
          <a:p>
            <a:r>
              <a:rPr lang="ru-RU" sz="2500" dirty="0" smtClean="0"/>
              <a:t>социјална </a:t>
            </a:r>
            <a:r>
              <a:rPr lang="ru-RU" sz="2500" dirty="0"/>
              <a:t>укљученост осетљивих </a:t>
            </a:r>
            <a:r>
              <a:rPr lang="ru-RU" sz="2500" dirty="0" smtClean="0"/>
              <a:t>група;</a:t>
            </a:r>
          </a:p>
          <a:p>
            <a:r>
              <a:rPr lang="ru-RU" sz="2500" dirty="0" smtClean="0"/>
              <a:t>родна равноправност;</a:t>
            </a:r>
          </a:p>
          <a:p>
            <a:r>
              <a:rPr lang="ru-RU" sz="2500" dirty="0" smtClean="0"/>
              <a:t>друге </a:t>
            </a:r>
            <a:r>
              <a:rPr lang="ru-RU" sz="2500" dirty="0"/>
              <a:t>области од значаја за заједницу у којима се остварују циљеви и очекивани резултати овог програма.</a:t>
            </a:r>
          </a:p>
          <a:p>
            <a:pPr mar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9078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ТЕМАТСКЕ ОБЛАСТИ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4254"/>
            <a:ext cx="10405056" cy="4327301"/>
          </a:xfrm>
        </p:spPr>
        <p:txBody>
          <a:bodyPr>
            <a:normAutofit/>
          </a:bodyPr>
          <a:lstStyle/>
          <a:p>
            <a:pPr lvl="0"/>
            <a:r>
              <a:rPr lang="sr-Cyrl-RS" sz="2400" dirty="0"/>
              <a:t>пољопривреда и рурални развој;</a:t>
            </a:r>
            <a:endParaRPr lang="en-US" sz="2400" dirty="0"/>
          </a:p>
          <a:p>
            <a:pPr lvl="0"/>
            <a:r>
              <a:rPr lang="sr-Cyrl-RS" sz="2400" dirty="0"/>
              <a:t>права потрошача;</a:t>
            </a:r>
            <a:endParaRPr lang="en-US" sz="2400" dirty="0"/>
          </a:p>
          <a:p>
            <a:pPr lvl="0"/>
            <a:r>
              <a:rPr lang="sr-Cyrl-RS" sz="2400" dirty="0"/>
              <a:t>политика конкуренције; </a:t>
            </a:r>
            <a:endParaRPr lang="en-US" sz="2400" dirty="0"/>
          </a:p>
          <a:p>
            <a:pPr lvl="0"/>
            <a:r>
              <a:rPr lang="sr-Cyrl-RS" sz="2400" dirty="0"/>
              <a:t>урбане и транспортне политике;</a:t>
            </a:r>
            <a:endParaRPr lang="en-US" sz="2400" dirty="0"/>
          </a:p>
          <a:p>
            <a:pPr lvl="0"/>
            <a:r>
              <a:rPr lang="sr-Cyrl-RS" sz="2400" dirty="0"/>
              <a:t>безбедност хране, рибарство и развој туризма.</a:t>
            </a:r>
            <a:endParaRPr lang="en-US" sz="2400" dirty="0"/>
          </a:p>
          <a:p>
            <a:pPr marL="0" indent="0">
              <a:buNone/>
            </a:pPr>
            <a:endParaRPr lang="sr-Cyrl-RS" sz="2400" dirty="0" smtClean="0"/>
          </a:p>
          <a:p>
            <a:pPr marL="0" indent="0">
              <a:buNone/>
            </a:pPr>
            <a:r>
              <a:rPr lang="ru-RU" sz="2400" dirty="0"/>
              <a:t>Од укупног броја подржаних пројеката, најмање 40% биће пројекти који се баве једном од горенаведених недовољно развијених тематских области.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299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Финансијска подршка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029193"/>
              </p:ext>
            </p:extLst>
          </p:nvPr>
        </p:nvGraphicFramePr>
        <p:xfrm>
          <a:off x="838200" y="2125574"/>
          <a:ext cx="10460328" cy="293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5082"/>
                <a:gridCol w="2615082"/>
                <a:gridCol w="2615082"/>
                <a:gridCol w="2615082"/>
              </a:tblGrid>
              <a:tr h="7339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Назив донације 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Износ донације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Трајање</a:t>
                      </a:r>
                      <a:r>
                        <a:rPr lang="sr-Cyrl-RS" baseline="0" dirty="0" smtClean="0"/>
                        <a:t> пројекта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Број подржаних</a:t>
                      </a:r>
                      <a:r>
                        <a:rPr lang="sr-Cyrl-RS" baseline="0" dirty="0" smtClean="0"/>
                        <a:t> пројеката</a:t>
                      </a:r>
                      <a:endParaRPr lang="sr-Latn-RS" dirty="0"/>
                    </a:p>
                  </a:txBody>
                  <a:tcPr/>
                </a:tc>
              </a:tr>
              <a:tr h="7339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Мале донације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од</a:t>
                      </a:r>
                      <a:r>
                        <a:rPr lang="sr-Cyrl-RS" baseline="0" dirty="0" smtClean="0"/>
                        <a:t> 3.000 до 10.000 евра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6 месеци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9</a:t>
                      </a:r>
                      <a:endParaRPr lang="sr-Latn-RS" dirty="0"/>
                    </a:p>
                  </a:txBody>
                  <a:tcPr/>
                </a:tc>
              </a:tr>
              <a:tr h="7339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Средње донације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од 10.000 до 20.000 евра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8 месеци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9</a:t>
                      </a:r>
                      <a:endParaRPr lang="sr-Latn-RS" dirty="0"/>
                    </a:p>
                  </a:txBody>
                  <a:tcPr/>
                </a:tc>
              </a:tr>
              <a:tr h="733956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Велике донације 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од 20.000 до 40.000 евра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10 месеци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/>
                        <a:t>5</a:t>
                      </a:r>
                      <a:endParaRPr lang="sr-Latn-R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25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Финансијска подршка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Износ донације може бити највише 95% укупног буџета пројекта, док остатак представља </a:t>
            </a:r>
            <a:r>
              <a:rPr lang="ru-RU" sz="2400" u="sng" dirty="0"/>
              <a:t>суфинансирање</a:t>
            </a:r>
            <a:r>
              <a:rPr lang="ru-RU" sz="2400" dirty="0"/>
              <a:t>, односно, учешће подржаних организација цивилног друштва које износи најмање 5% од укупног буџета пројекта.</a:t>
            </a:r>
          </a:p>
          <a:p>
            <a:r>
              <a:rPr lang="ru-RU" sz="2400" dirty="0"/>
              <a:t>Остали трошкови (учешће организације у финансирању пројекта) не смеју бити покривени ЕУ буџетима, већ морају бити финансирани из других извора. </a:t>
            </a:r>
          </a:p>
          <a:p>
            <a:r>
              <a:rPr lang="ru-RU" sz="2400" dirty="0"/>
              <a:t>Одабране организације су у обавези да почну са реализацијом својих </a:t>
            </a:r>
            <a:r>
              <a:rPr lang="ru-RU" sz="2400" dirty="0" smtClean="0"/>
              <a:t>пројеката од 1</a:t>
            </a:r>
            <a:r>
              <a:rPr lang="ru-RU" sz="2400" dirty="0"/>
              <a:t>. јануара 2024. године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400" u="sng" dirty="0"/>
              <a:t>Б</a:t>
            </a:r>
            <a:r>
              <a:rPr lang="ru-RU" sz="2400" u="sng" dirty="0" smtClean="0"/>
              <a:t>иће </a:t>
            </a:r>
            <a:r>
              <a:rPr lang="ru-RU" sz="2400" u="sng" dirty="0"/>
              <a:t>подржано најмање 23 пројекта </a:t>
            </a:r>
            <a:r>
              <a:rPr lang="ru-RU" sz="2400" u="sng" dirty="0" smtClean="0"/>
              <a:t>у </a:t>
            </a:r>
            <a:r>
              <a:rPr lang="ru-RU" sz="2400" u="sng" dirty="0"/>
              <a:t>2024. години.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060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Експертска подршка и програм јачања капацитета организације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2186233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ОЦД које </a:t>
            </a:r>
            <a:r>
              <a:rPr lang="ru-RU" sz="2400" dirty="0"/>
              <a:t>добију донације имаће на располагању додатну менторску и експертску подршку за финансијско управљање и програмско спровођење пројеката уколико искажу интересовање за додатна знања и вештине ради успешне реализације њихових пројеката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dirty="0"/>
              <a:t>Одабране организације имаће прилику да учествују и у програму јачања интерних капацитета, који ће бити прилагођен њиховим исказаним потребама.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3069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28" y="4552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/>
              <a:t/>
            </a:r>
            <a:br>
              <a:rPr lang="sr-Cyrl-RS" sz="3500" b="1" dirty="0" smtClean="0"/>
            </a:br>
            <a:r>
              <a:rPr lang="sr-Cyrl-R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учешћа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28" y="2186233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ru-RU" dirty="0"/>
              <a:t>Подршка је </a:t>
            </a:r>
            <a:r>
              <a:rPr lang="ru-RU" dirty="0" smtClean="0"/>
              <a:t>намењена</a:t>
            </a:r>
            <a:r>
              <a:rPr lang="en-US" dirty="0" smtClean="0"/>
              <a:t> </a:t>
            </a:r>
            <a:r>
              <a:rPr lang="sr-Cyrl-RS" dirty="0" smtClean="0"/>
              <a:t>ОЦД </a:t>
            </a:r>
            <a:r>
              <a:rPr lang="ru-RU" dirty="0" smtClean="0"/>
              <a:t>које </a:t>
            </a:r>
            <a:r>
              <a:rPr lang="ru-RU" dirty="0"/>
              <a:t>су регистроване као удружења, фондације или задужбине, у складу са важећим Законом о удружењима или Законом о задужбинама и </a:t>
            </a:r>
            <a:r>
              <a:rPr lang="ru-RU" dirty="0" smtClean="0"/>
              <a:t>фондацијама.</a:t>
            </a:r>
          </a:p>
          <a:p>
            <a:r>
              <a:rPr lang="ru-RU" dirty="0" smtClean="0"/>
              <a:t>ОЦД могу </a:t>
            </a:r>
            <a:r>
              <a:rPr lang="ru-RU" dirty="0"/>
              <a:t>предлагати пројекте самостално (као носилац пројекта) или у партнерству (као носилац пројекта или партнер на пројекту). </a:t>
            </a:r>
            <a:endParaRPr lang="ru-RU" dirty="0" smtClean="0"/>
          </a:p>
          <a:p>
            <a:r>
              <a:rPr lang="ru-RU" dirty="0" smtClean="0"/>
              <a:t>Партнерства </a:t>
            </a:r>
            <a:r>
              <a:rPr lang="ru-RU" dirty="0"/>
              <a:t>нису обавезна. Партнерство чине носилац пројекта и једна или више партнерских организација.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35972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1170</Words>
  <Application>Microsoft Office PowerPoint</Application>
  <PresentationFormat>Widescreen</PresentationFormat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Донације за јавно заговарање и учешће грађана</vt:lpstr>
      <vt:lpstr>Циљеви Програма донација за јавно заговарање и учешће грађана</vt:lpstr>
      <vt:lpstr> ОЧЕКИВАНИ РЕЗУЛТАТИ</vt:lpstr>
      <vt:lpstr> ТЕМАТСКЕ ОБЛАСТИ</vt:lpstr>
      <vt:lpstr> ТЕМАТСКЕ ОБЛАСТИ</vt:lpstr>
      <vt:lpstr> Финансијска подршка</vt:lpstr>
      <vt:lpstr> Финансијска подршка</vt:lpstr>
      <vt:lpstr>  Експертска подршка и програм јачања капацитета организације</vt:lpstr>
      <vt:lpstr>  Правила учешћа</vt:lpstr>
      <vt:lpstr>  Правила учешћа</vt:lpstr>
      <vt:lpstr>  Потенцијалне пројектне активности</vt:lpstr>
      <vt:lpstr>  Недозвољене пројектне активности</vt:lpstr>
      <vt:lpstr>  Дозвољени трошкови</vt:lpstr>
      <vt:lpstr>  Недозвољени трошкови</vt:lpstr>
      <vt:lpstr>  Потребна документација</vt:lpstr>
      <vt:lpstr>  Подношење предлога пројекта</vt:lpstr>
      <vt:lpstr>  ПИТАЊА?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Tasovac</dc:creator>
  <cp:lastModifiedBy>Microsoft account</cp:lastModifiedBy>
  <cp:revision>12</cp:revision>
  <dcterms:created xsi:type="dcterms:W3CDTF">2023-05-11T13:56:45Z</dcterms:created>
  <dcterms:modified xsi:type="dcterms:W3CDTF">2023-11-07T07:31:43Z</dcterms:modified>
</cp:coreProperties>
</file>