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30"/>
  </p:notesMasterIdLst>
  <p:handoutMasterIdLst>
    <p:handoutMasterId r:id="rId31"/>
  </p:handoutMasterIdLst>
  <p:sldIdLst>
    <p:sldId id="258" r:id="rId5"/>
    <p:sldId id="351" r:id="rId6"/>
    <p:sldId id="331" r:id="rId7"/>
    <p:sldId id="366" r:id="rId8"/>
    <p:sldId id="369" r:id="rId9"/>
    <p:sldId id="376" r:id="rId10"/>
    <p:sldId id="377" r:id="rId11"/>
    <p:sldId id="393" r:id="rId12"/>
    <p:sldId id="371" r:id="rId13"/>
    <p:sldId id="378" r:id="rId14"/>
    <p:sldId id="372" r:id="rId15"/>
    <p:sldId id="380" r:id="rId16"/>
    <p:sldId id="389" r:id="rId17"/>
    <p:sldId id="333" r:id="rId18"/>
    <p:sldId id="373" r:id="rId19"/>
    <p:sldId id="384" r:id="rId20"/>
    <p:sldId id="383" r:id="rId21"/>
    <p:sldId id="358" r:id="rId22"/>
    <p:sldId id="385" r:id="rId23"/>
    <p:sldId id="359" r:id="rId24"/>
    <p:sldId id="391" r:id="rId25"/>
    <p:sldId id="340" r:id="rId26"/>
    <p:sldId id="341" r:id="rId27"/>
    <p:sldId id="374" r:id="rId28"/>
    <p:sldId id="3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56C"/>
    <a:srgbClr val="938680"/>
    <a:srgbClr val="54A021"/>
    <a:srgbClr val="0F5494"/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7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535BE-1D57-431B-AE3F-A708D110E4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C58254-CDAF-475B-8FF0-DACD56B2AD28}">
      <dgm:prSet custT="1"/>
      <dgm:spPr>
        <a:solidFill>
          <a:schemeClr val="accent2"/>
        </a:solidFill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sr-Latn-RS" sz="2000" b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Preduzetništvo igra ključnu ulogu u ekonomiji</a:t>
          </a:r>
          <a:endParaRPr lang="en-US" sz="20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C51E908-EB57-4BA1-8C1C-932A61414293}" type="parTrans" cxnId="{529C7978-E500-43FF-9202-861AEC47B90F}">
      <dgm:prSet/>
      <dgm:spPr/>
      <dgm:t>
        <a:bodyPr/>
        <a:lstStyle/>
        <a:p>
          <a:endParaRPr lang="en-US"/>
        </a:p>
      </dgm:t>
    </dgm:pt>
    <dgm:pt modelId="{082249DF-1C68-4EF5-B701-530399275751}" type="sibTrans" cxnId="{529C7978-E500-43FF-9202-861AEC47B90F}">
      <dgm:prSet/>
      <dgm:spPr/>
      <dgm:t>
        <a:bodyPr/>
        <a:lstStyle/>
        <a:p>
          <a:endParaRPr lang="en-US"/>
        </a:p>
      </dgm:t>
    </dgm:pt>
    <dgm:pt modelId="{C6E3DB27-B6D4-4C34-8062-9684177E302A}">
      <dgm:prSet custT="1"/>
      <dgm:spPr>
        <a:solidFill>
          <a:schemeClr val="accent2"/>
        </a:solidFill>
        <a:effectLst>
          <a:outerShdw blurRad="50800" dist="38100" sx="102000" sy="1020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sr-Latn-RS" sz="1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Preduzeća su ključni motor ekonomskog razvoja.</a:t>
          </a:r>
          <a:r>
            <a:rPr lang="en-GB" sz="1800" b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sr-Latn-RS" sz="1800" b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Bez preduzeća i preduzetnika</a:t>
          </a:r>
          <a:r>
            <a:rPr lang="en-GB" sz="1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–</a:t>
          </a:r>
          <a:r>
            <a:rPr lang="sr-Latn-RS" sz="1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mala inovativnost, mali rast proizvodnje i mala potreba za radnim mestima</a:t>
          </a:r>
          <a:endParaRPr lang="en-US" sz="18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7B97EE3-33F8-470E-BBDA-4ACA5B10B0DF}" type="parTrans" cxnId="{59BC94B8-3B88-44EE-AB1B-08C915098C89}">
      <dgm:prSet/>
      <dgm:spPr/>
      <dgm:t>
        <a:bodyPr/>
        <a:lstStyle/>
        <a:p>
          <a:endParaRPr lang="en-US"/>
        </a:p>
      </dgm:t>
    </dgm:pt>
    <dgm:pt modelId="{58939C4D-9C37-4967-BFFF-5A4589D41DD7}" type="sibTrans" cxnId="{59BC94B8-3B88-44EE-AB1B-08C915098C89}">
      <dgm:prSet/>
      <dgm:spPr/>
      <dgm:t>
        <a:bodyPr/>
        <a:lstStyle/>
        <a:p>
          <a:endParaRPr lang="en-US"/>
        </a:p>
      </dgm:t>
    </dgm:pt>
    <dgm:pt modelId="{5A4DB4C0-53DD-401A-B793-BF17B31BD62C}" type="pres">
      <dgm:prSet presAssocID="{807535BE-1D57-431B-AE3F-A708D110E4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3C7C2-F90D-4125-AA4C-5BC0B80249E0}" type="pres">
      <dgm:prSet presAssocID="{84C58254-CDAF-475B-8FF0-DACD56B2AD28}" presName="node" presStyleLbl="node1" presStyleIdx="0" presStyleCnt="2" custScaleX="122621" custLinFactNeighborX="-10080" custLinFactNeighborY="-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A69F5-D919-43E4-BBE2-8B04ECB75CF8}" type="pres">
      <dgm:prSet presAssocID="{082249DF-1C68-4EF5-B701-530399275751}" presName="sibTrans" presStyleCnt="0"/>
      <dgm:spPr/>
    </dgm:pt>
    <dgm:pt modelId="{4B164312-1158-4BCC-BFE0-E143C5CB10FF}" type="pres">
      <dgm:prSet presAssocID="{C6E3DB27-B6D4-4C34-8062-9684177E302A}" presName="node" presStyleLbl="node1" presStyleIdx="1" presStyleCnt="2" custScaleX="122621" custLinFactNeighborX="-10080" custLinFactNeighborY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C94B8-3B88-44EE-AB1B-08C915098C89}" srcId="{807535BE-1D57-431B-AE3F-A708D110E488}" destId="{C6E3DB27-B6D4-4C34-8062-9684177E302A}" srcOrd="1" destOrd="0" parTransId="{D7B97EE3-33F8-470E-BBDA-4ACA5B10B0DF}" sibTransId="{58939C4D-9C37-4967-BFFF-5A4589D41DD7}"/>
    <dgm:cxn modelId="{2CA4CADE-16D9-4B22-8183-C9535BA52385}" type="presOf" srcId="{807535BE-1D57-431B-AE3F-A708D110E488}" destId="{5A4DB4C0-53DD-401A-B793-BF17B31BD62C}" srcOrd="0" destOrd="0" presId="urn:microsoft.com/office/officeart/2005/8/layout/default"/>
    <dgm:cxn modelId="{F62F2296-3655-4644-A2BE-6A194AE05FA2}" type="presOf" srcId="{C6E3DB27-B6D4-4C34-8062-9684177E302A}" destId="{4B164312-1158-4BCC-BFE0-E143C5CB10FF}" srcOrd="0" destOrd="0" presId="urn:microsoft.com/office/officeart/2005/8/layout/default"/>
    <dgm:cxn modelId="{1C9DA167-F54A-446E-959B-F2E7C6FFE50F}" type="presOf" srcId="{84C58254-CDAF-475B-8FF0-DACD56B2AD28}" destId="{F423C7C2-F90D-4125-AA4C-5BC0B80249E0}" srcOrd="0" destOrd="0" presId="urn:microsoft.com/office/officeart/2005/8/layout/default"/>
    <dgm:cxn modelId="{529C7978-E500-43FF-9202-861AEC47B90F}" srcId="{807535BE-1D57-431B-AE3F-A708D110E488}" destId="{84C58254-CDAF-475B-8FF0-DACD56B2AD28}" srcOrd="0" destOrd="0" parTransId="{BC51E908-EB57-4BA1-8C1C-932A61414293}" sibTransId="{082249DF-1C68-4EF5-B701-530399275751}"/>
    <dgm:cxn modelId="{E0FBEBA3-0DB3-4014-AB7A-0DA9CC691B46}" type="presParOf" srcId="{5A4DB4C0-53DD-401A-B793-BF17B31BD62C}" destId="{F423C7C2-F90D-4125-AA4C-5BC0B80249E0}" srcOrd="0" destOrd="0" presId="urn:microsoft.com/office/officeart/2005/8/layout/default"/>
    <dgm:cxn modelId="{DD5A6B37-058E-4A0D-A583-6D5CACB102EF}" type="presParOf" srcId="{5A4DB4C0-53DD-401A-B793-BF17B31BD62C}" destId="{A97A69F5-D919-43E4-BBE2-8B04ECB75CF8}" srcOrd="1" destOrd="0" presId="urn:microsoft.com/office/officeart/2005/8/layout/default"/>
    <dgm:cxn modelId="{469D1866-2996-41BA-9E59-4079DC039CEB}" type="presParOf" srcId="{5A4DB4C0-53DD-401A-B793-BF17B31BD62C}" destId="{4B164312-1158-4BCC-BFE0-E143C5CB10F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87F5B-9BCD-4AEC-887C-97D2CC231351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810F99AE-0A9B-4CC4-8E09-853F7321960D}">
      <dgm:prSet phldrT="[Text]" custT="1"/>
      <dgm:spPr/>
      <dgm:t>
        <a:bodyPr/>
        <a:lstStyle/>
        <a:p>
          <a:r>
            <a:rPr lang="en-IE" sz="22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Online</a:t>
          </a:r>
          <a:r>
            <a:rPr lang="en-IE" sz="2200" noProof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en-IE" sz="22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application</a:t>
          </a:r>
        </a:p>
      </dgm:t>
    </dgm:pt>
    <dgm:pt modelId="{D4891335-7D37-479B-9C5B-E88D98AB8CC5}" type="parTrans" cxnId="{445ADF16-DF14-454A-A479-265CC3BA9271}">
      <dgm:prSet/>
      <dgm:spPr/>
      <dgm:t>
        <a:bodyPr/>
        <a:lstStyle/>
        <a:p>
          <a:endParaRPr lang="en-IE"/>
        </a:p>
      </dgm:t>
    </dgm:pt>
    <dgm:pt modelId="{B1B033A7-23EB-48EF-A980-E7B6ADF5CABE}" type="sibTrans" cxnId="{445ADF16-DF14-454A-A479-265CC3BA9271}">
      <dgm:prSet/>
      <dgm:spPr/>
      <dgm:t>
        <a:bodyPr/>
        <a:lstStyle/>
        <a:p>
          <a:endParaRPr lang="en-IE"/>
        </a:p>
      </dgm:t>
    </dgm:pt>
    <dgm:pt modelId="{D2B3B069-1A7D-453C-B855-A9FE17F4A598}">
      <dgm:prSet phldrT="[Text]" custT="1"/>
      <dgm:spPr/>
      <dgm:t>
        <a:bodyPr/>
        <a:lstStyle/>
        <a:p>
          <a:r>
            <a:rPr lang="hr-HR" sz="1800" noProof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NE: motivacija, </a:t>
          </a:r>
          <a:r>
            <a:rPr lang="hr-HR" sz="1800" noProof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CV, </a:t>
          </a:r>
          <a:r>
            <a:rPr lang="hr-HR" sz="1800" noProof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biznis plan</a:t>
          </a:r>
          <a:endParaRPr lang="hr-HR" sz="18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r>
            <a:rPr lang="hr-HR" sz="1800" noProof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HE: motivacija, </a:t>
          </a:r>
          <a:r>
            <a:rPr lang="hr-HR" sz="1800" noProof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CV</a:t>
          </a:r>
          <a:endParaRPr lang="en-IE" sz="18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A9AE97A-1B4E-499F-A2FC-1280A99D872C}" type="parTrans" cxnId="{B7631821-99EC-4943-AE5E-ECC8D063B6C3}">
      <dgm:prSet/>
      <dgm:spPr/>
      <dgm:t>
        <a:bodyPr/>
        <a:lstStyle/>
        <a:p>
          <a:endParaRPr lang="en-IE"/>
        </a:p>
      </dgm:t>
    </dgm:pt>
    <dgm:pt modelId="{3348FAE7-E962-494F-AE62-34CDAB586DA5}" type="sibTrans" cxnId="{B7631821-99EC-4943-AE5E-ECC8D063B6C3}">
      <dgm:prSet/>
      <dgm:spPr/>
      <dgm:t>
        <a:bodyPr/>
        <a:lstStyle/>
        <a:p>
          <a:endParaRPr lang="en-IE"/>
        </a:p>
      </dgm:t>
    </dgm:pt>
    <dgm:pt modelId="{CA503858-C5EC-4752-9620-6BE477D70C96}">
      <dgm:prSet phldrT="[Text]" custT="1"/>
      <dgm:spPr/>
      <dgm:t>
        <a:bodyPr/>
        <a:lstStyle/>
        <a:p>
          <a:r>
            <a:rPr lang="sr-Latn-RS" sz="2200" kern="1200" noProof="0" dirty="0" smtClean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Kontaktiranje lokalne kontakt tačke</a:t>
          </a:r>
          <a:r>
            <a:rPr lang="hr-HR" sz="2200" kern="1200" noProof="0" dirty="0" smtClean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hr-HR" sz="2200" kern="1200" noProof="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(IO)</a:t>
          </a:r>
          <a:endParaRPr lang="en-IE" sz="2200" kern="1200" noProof="0" dirty="0">
            <a:solidFill>
              <a:prstClr val="whit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711D8CE-DD94-491B-8612-0B38F4216C0D}" type="parTrans" cxnId="{BE7840B2-CE0D-4CBC-98DF-B00087B0B9C0}">
      <dgm:prSet/>
      <dgm:spPr/>
      <dgm:t>
        <a:bodyPr/>
        <a:lstStyle/>
        <a:p>
          <a:endParaRPr lang="en-IE"/>
        </a:p>
      </dgm:t>
    </dgm:pt>
    <dgm:pt modelId="{171B2F93-98C1-4B1E-ACE3-DC35E212A96A}" type="sibTrans" cxnId="{BE7840B2-CE0D-4CBC-98DF-B00087B0B9C0}">
      <dgm:prSet/>
      <dgm:spPr/>
      <dgm:t>
        <a:bodyPr/>
        <a:lstStyle/>
        <a:p>
          <a:endParaRPr lang="en-IE"/>
        </a:p>
      </dgm:t>
    </dgm:pt>
    <dgm:pt modelId="{09B60560-E4FB-4BF7-B088-D1D92E009F50}">
      <dgm:prSet phldrT="[Text]" custT="1"/>
      <dgm:spPr/>
      <dgm:t>
        <a:bodyPr/>
        <a:lstStyle/>
        <a:p>
          <a:r>
            <a:rPr lang="it-IT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Provera podobnosti i pomoć pri prijavi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94484C4-1B9C-4ED8-AEA5-886526280893}" type="parTrans" cxnId="{7AE8499C-2490-4C1B-B77A-A642C683B235}">
      <dgm:prSet/>
      <dgm:spPr/>
      <dgm:t>
        <a:bodyPr/>
        <a:lstStyle/>
        <a:p>
          <a:endParaRPr lang="en-IE"/>
        </a:p>
      </dgm:t>
    </dgm:pt>
    <dgm:pt modelId="{EF18B323-7F6B-45ED-A878-47183CE27947}" type="sibTrans" cxnId="{7AE8499C-2490-4C1B-B77A-A642C683B235}">
      <dgm:prSet/>
      <dgm:spPr/>
      <dgm:t>
        <a:bodyPr/>
        <a:lstStyle/>
        <a:p>
          <a:endParaRPr lang="en-IE"/>
        </a:p>
      </dgm:t>
    </dgm:pt>
    <dgm:pt modelId="{C81EF5E0-F003-45DF-AF99-30A63D66917D}">
      <dgm:prSet phldrT="[Text]" custT="1"/>
      <dgm:spPr/>
      <dgm:t>
        <a:bodyPr/>
        <a:lstStyle/>
        <a:p>
          <a:r>
            <a:rPr lang="sr-Latn-RS" sz="2200" noProof="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Povezivanje</a:t>
          </a:r>
          <a:endParaRPr lang="en-IE" sz="2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15A8116-2C62-4615-A02C-68501162C0EF}" type="parTrans" cxnId="{0C72CE63-2504-4B70-B32A-CC18C70CB285}">
      <dgm:prSet/>
      <dgm:spPr/>
      <dgm:t>
        <a:bodyPr/>
        <a:lstStyle/>
        <a:p>
          <a:endParaRPr lang="en-IE"/>
        </a:p>
      </dgm:t>
    </dgm:pt>
    <dgm:pt modelId="{A351FECC-5980-461B-A777-A6E204F88B4B}" type="sibTrans" cxnId="{0C72CE63-2504-4B70-B32A-CC18C70CB285}">
      <dgm:prSet/>
      <dgm:spPr/>
      <dgm:t>
        <a:bodyPr/>
        <a:lstStyle/>
        <a:p>
          <a:endParaRPr lang="en-IE"/>
        </a:p>
      </dgm:t>
    </dgm:pt>
    <dgm:pt modelId="{7174C8B3-3BA8-471C-B143-7318CA5B6BA1}">
      <dgm:prSet phldrT="[Text]" custT="1"/>
      <dgm:spPr/>
      <dgm:t>
        <a:bodyPr/>
        <a:lstStyle/>
        <a:p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Preduzetnici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sami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traže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idealnu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poslovnu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razmenu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ili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prihvataju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predloge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sistema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ili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IO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3FFF2B7-65D2-4657-A7F9-282CBE99EFB1}" type="parTrans" cxnId="{FF8CB319-CF93-49EB-91C1-ABC8EC8735E1}">
      <dgm:prSet/>
      <dgm:spPr/>
      <dgm:t>
        <a:bodyPr/>
        <a:lstStyle/>
        <a:p>
          <a:endParaRPr lang="en-IE"/>
        </a:p>
      </dgm:t>
    </dgm:pt>
    <dgm:pt modelId="{51CD5B5C-4537-4564-9978-FDCAC6043C87}" type="sibTrans" cxnId="{FF8CB319-CF93-49EB-91C1-ABC8EC8735E1}">
      <dgm:prSet/>
      <dgm:spPr/>
      <dgm:t>
        <a:bodyPr/>
        <a:lstStyle/>
        <a:p>
          <a:endParaRPr lang="en-IE"/>
        </a:p>
      </dgm:t>
    </dgm:pt>
    <dgm:pt modelId="{3BCC7EDC-9083-4139-8C91-625A953DE959}" type="pres">
      <dgm:prSet presAssocID="{F6687F5B-9BCD-4AEC-887C-97D2CC2313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D02161-3684-4362-94D4-1FF3785F401D}" type="pres">
      <dgm:prSet presAssocID="{810F99AE-0A9B-4CC4-8E09-853F7321960D}" presName="composite" presStyleCnt="0"/>
      <dgm:spPr/>
    </dgm:pt>
    <dgm:pt modelId="{37ECE018-08E0-4752-BEC4-57C6EB8B35E4}" type="pres">
      <dgm:prSet presAssocID="{810F99AE-0A9B-4CC4-8E09-853F7321960D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93EE4B1-D7CC-476C-BE35-047B09A9A5AF}" type="pres">
      <dgm:prSet presAssocID="{810F99AE-0A9B-4CC4-8E09-853F7321960D}" presName="desTx" presStyleLbl="alignAccFollowNode1" presStyleIdx="0" presStyleCnt="3">
        <dgm:presLayoutVars/>
      </dgm:prSet>
      <dgm:spPr/>
      <dgm:t>
        <a:bodyPr/>
        <a:lstStyle/>
        <a:p>
          <a:endParaRPr lang="en-US"/>
        </a:p>
      </dgm:t>
    </dgm:pt>
    <dgm:pt modelId="{D90C76D2-3196-4FAD-87DA-89F814D086BA}" type="pres">
      <dgm:prSet presAssocID="{B1B033A7-23EB-48EF-A980-E7B6ADF5CABE}" presName="space" presStyleCnt="0"/>
      <dgm:spPr/>
    </dgm:pt>
    <dgm:pt modelId="{D80C3156-0B58-47F9-954A-048C449617E1}" type="pres">
      <dgm:prSet presAssocID="{CA503858-C5EC-4752-9620-6BE477D70C96}" presName="composite" presStyleCnt="0"/>
      <dgm:spPr/>
    </dgm:pt>
    <dgm:pt modelId="{ACAFA686-98E9-4CDD-AD2E-9B6E39699E68}" type="pres">
      <dgm:prSet presAssocID="{CA503858-C5EC-4752-9620-6BE477D70C96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CE56EE-2DE9-48D1-A4DC-7D9894069EE9}" type="pres">
      <dgm:prSet presAssocID="{CA503858-C5EC-4752-9620-6BE477D70C96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5E0B636F-141B-41B7-B7DA-CA2976FEF70D}" type="pres">
      <dgm:prSet presAssocID="{171B2F93-98C1-4B1E-ACE3-DC35E212A96A}" presName="space" presStyleCnt="0"/>
      <dgm:spPr/>
    </dgm:pt>
    <dgm:pt modelId="{9231DB10-BC72-4BCB-BF35-60AC952CF2F9}" type="pres">
      <dgm:prSet presAssocID="{C81EF5E0-F003-45DF-AF99-30A63D66917D}" presName="composite" presStyleCnt="0"/>
      <dgm:spPr/>
    </dgm:pt>
    <dgm:pt modelId="{82C78AF7-5E34-4151-A9FD-849D6F202025}" type="pres">
      <dgm:prSet presAssocID="{C81EF5E0-F003-45DF-AF99-30A63D66917D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70EA327-3AF4-48F4-8F3A-F7BA9C54E40E}" type="pres">
      <dgm:prSet presAssocID="{C81EF5E0-F003-45DF-AF99-30A63D66917D}" presName="desTx" presStyleLbl="alignAccFollowNode1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5A5010AE-C6AA-49F6-95F3-3277DA9F0064}" type="presOf" srcId="{810F99AE-0A9B-4CC4-8E09-853F7321960D}" destId="{37ECE018-08E0-4752-BEC4-57C6EB8B35E4}" srcOrd="0" destOrd="0" presId="urn:microsoft.com/office/officeart/2016/7/layout/ChevronBlockProcess"/>
    <dgm:cxn modelId="{0C72CE63-2504-4B70-B32A-CC18C70CB285}" srcId="{F6687F5B-9BCD-4AEC-887C-97D2CC231351}" destId="{C81EF5E0-F003-45DF-AF99-30A63D66917D}" srcOrd="2" destOrd="0" parTransId="{B15A8116-2C62-4615-A02C-68501162C0EF}" sibTransId="{A351FECC-5980-461B-A777-A6E204F88B4B}"/>
    <dgm:cxn modelId="{D17D382A-0415-4EE6-BB0D-1FF3CED8130B}" type="presOf" srcId="{09B60560-E4FB-4BF7-B088-D1D92E009F50}" destId="{72CE56EE-2DE9-48D1-A4DC-7D9894069EE9}" srcOrd="0" destOrd="0" presId="urn:microsoft.com/office/officeart/2016/7/layout/ChevronBlockProcess"/>
    <dgm:cxn modelId="{7AE8499C-2490-4C1B-B77A-A642C683B235}" srcId="{CA503858-C5EC-4752-9620-6BE477D70C96}" destId="{09B60560-E4FB-4BF7-B088-D1D92E009F50}" srcOrd="0" destOrd="0" parTransId="{794484C4-1B9C-4ED8-AEA5-886526280893}" sibTransId="{EF18B323-7F6B-45ED-A878-47183CE27947}"/>
    <dgm:cxn modelId="{811296C0-8E43-4B52-A68A-0741DBA66DA7}" type="presOf" srcId="{F6687F5B-9BCD-4AEC-887C-97D2CC231351}" destId="{3BCC7EDC-9083-4139-8C91-625A953DE959}" srcOrd="0" destOrd="0" presId="urn:microsoft.com/office/officeart/2016/7/layout/ChevronBlockProcess"/>
    <dgm:cxn modelId="{FAB376ED-937A-42C0-85D0-D6ADE14C3E9D}" type="presOf" srcId="{CA503858-C5EC-4752-9620-6BE477D70C96}" destId="{ACAFA686-98E9-4CDD-AD2E-9B6E39699E68}" srcOrd="0" destOrd="0" presId="urn:microsoft.com/office/officeart/2016/7/layout/ChevronBlockProcess"/>
    <dgm:cxn modelId="{2427D3E0-8C87-497D-8BB2-8826A8310B37}" type="presOf" srcId="{7174C8B3-3BA8-471C-B143-7318CA5B6BA1}" destId="{B70EA327-3AF4-48F4-8F3A-F7BA9C54E40E}" srcOrd="0" destOrd="0" presId="urn:microsoft.com/office/officeart/2016/7/layout/ChevronBlockProcess"/>
    <dgm:cxn modelId="{5A37C70A-85BD-4514-B3E7-4E1DCC4DA450}" type="presOf" srcId="{D2B3B069-1A7D-453C-B855-A9FE17F4A598}" destId="{E93EE4B1-D7CC-476C-BE35-047B09A9A5AF}" srcOrd="0" destOrd="0" presId="urn:microsoft.com/office/officeart/2016/7/layout/ChevronBlockProcess"/>
    <dgm:cxn modelId="{B7631821-99EC-4943-AE5E-ECC8D063B6C3}" srcId="{810F99AE-0A9B-4CC4-8E09-853F7321960D}" destId="{D2B3B069-1A7D-453C-B855-A9FE17F4A598}" srcOrd="0" destOrd="0" parTransId="{6A9AE97A-1B4E-499F-A2FC-1280A99D872C}" sibTransId="{3348FAE7-E962-494F-AE62-34CDAB586DA5}"/>
    <dgm:cxn modelId="{FF8CB319-CF93-49EB-91C1-ABC8EC8735E1}" srcId="{C81EF5E0-F003-45DF-AF99-30A63D66917D}" destId="{7174C8B3-3BA8-471C-B143-7318CA5B6BA1}" srcOrd="0" destOrd="0" parTransId="{C3FFF2B7-65D2-4657-A7F9-282CBE99EFB1}" sibTransId="{51CD5B5C-4537-4564-9978-FDCAC6043C87}"/>
    <dgm:cxn modelId="{445ADF16-DF14-454A-A479-265CC3BA9271}" srcId="{F6687F5B-9BCD-4AEC-887C-97D2CC231351}" destId="{810F99AE-0A9B-4CC4-8E09-853F7321960D}" srcOrd="0" destOrd="0" parTransId="{D4891335-7D37-479B-9C5B-E88D98AB8CC5}" sibTransId="{B1B033A7-23EB-48EF-A980-E7B6ADF5CABE}"/>
    <dgm:cxn modelId="{BE7840B2-CE0D-4CBC-98DF-B00087B0B9C0}" srcId="{F6687F5B-9BCD-4AEC-887C-97D2CC231351}" destId="{CA503858-C5EC-4752-9620-6BE477D70C96}" srcOrd="1" destOrd="0" parTransId="{A711D8CE-DD94-491B-8612-0B38F4216C0D}" sibTransId="{171B2F93-98C1-4B1E-ACE3-DC35E212A96A}"/>
    <dgm:cxn modelId="{82E457D7-2F95-4E19-91D8-0B7186F7585D}" type="presOf" srcId="{C81EF5E0-F003-45DF-AF99-30A63D66917D}" destId="{82C78AF7-5E34-4151-A9FD-849D6F202025}" srcOrd="0" destOrd="0" presId="urn:microsoft.com/office/officeart/2016/7/layout/ChevronBlockProcess"/>
    <dgm:cxn modelId="{59809F6D-5399-4AF6-831A-1EB945655933}" type="presParOf" srcId="{3BCC7EDC-9083-4139-8C91-625A953DE959}" destId="{6FD02161-3684-4362-94D4-1FF3785F401D}" srcOrd="0" destOrd="0" presId="urn:microsoft.com/office/officeart/2016/7/layout/ChevronBlockProcess"/>
    <dgm:cxn modelId="{11A8D56B-BB2D-4986-9ED2-A79A03CAED3F}" type="presParOf" srcId="{6FD02161-3684-4362-94D4-1FF3785F401D}" destId="{37ECE018-08E0-4752-BEC4-57C6EB8B35E4}" srcOrd="0" destOrd="0" presId="urn:microsoft.com/office/officeart/2016/7/layout/ChevronBlockProcess"/>
    <dgm:cxn modelId="{2BA0060F-28D8-436F-9BB2-698355923BDB}" type="presParOf" srcId="{6FD02161-3684-4362-94D4-1FF3785F401D}" destId="{E93EE4B1-D7CC-476C-BE35-047B09A9A5AF}" srcOrd="1" destOrd="0" presId="urn:microsoft.com/office/officeart/2016/7/layout/ChevronBlockProcess"/>
    <dgm:cxn modelId="{20775EED-C2D2-4F04-BC13-B063F7A946DC}" type="presParOf" srcId="{3BCC7EDC-9083-4139-8C91-625A953DE959}" destId="{D90C76D2-3196-4FAD-87DA-89F814D086BA}" srcOrd="1" destOrd="0" presId="urn:microsoft.com/office/officeart/2016/7/layout/ChevronBlockProcess"/>
    <dgm:cxn modelId="{13ABB870-9A73-4E26-ADA9-987D761BD9A0}" type="presParOf" srcId="{3BCC7EDC-9083-4139-8C91-625A953DE959}" destId="{D80C3156-0B58-47F9-954A-048C449617E1}" srcOrd="2" destOrd="0" presId="urn:microsoft.com/office/officeart/2016/7/layout/ChevronBlockProcess"/>
    <dgm:cxn modelId="{88B92271-1E0D-4B53-8F17-6BFF4034FAD6}" type="presParOf" srcId="{D80C3156-0B58-47F9-954A-048C449617E1}" destId="{ACAFA686-98E9-4CDD-AD2E-9B6E39699E68}" srcOrd="0" destOrd="0" presId="urn:microsoft.com/office/officeart/2016/7/layout/ChevronBlockProcess"/>
    <dgm:cxn modelId="{F7711F8F-66E4-4CEF-942E-020415E6FC17}" type="presParOf" srcId="{D80C3156-0B58-47F9-954A-048C449617E1}" destId="{72CE56EE-2DE9-48D1-A4DC-7D9894069EE9}" srcOrd="1" destOrd="0" presId="urn:microsoft.com/office/officeart/2016/7/layout/ChevronBlockProcess"/>
    <dgm:cxn modelId="{ACB780E6-17B6-4C61-A63C-C3DB277CEE8B}" type="presParOf" srcId="{3BCC7EDC-9083-4139-8C91-625A953DE959}" destId="{5E0B636F-141B-41B7-B7DA-CA2976FEF70D}" srcOrd="3" destOrd="0" presId="urn:microsoft.com/office/officeart/2016/7/layout/ChevronBlockProcess"/>
    <dgm:cxn modelId="{3A4FB003-02A3-47F8-8449-DB47B3475524}" type="presParOf" srcId="{3BCC7EDC-9083-4139-8C91-625A953DE959}" destId="{9231DB10-BC72-4BCB-BF35-60AC952CF2F9}" srcOrd="4" destOrd="0" presId="urn:microsoft.com/office/officeart/2016/7/layout/ChevronBlockProcess"/>
    <dgm:cxn modelId="{FE2950AD-25BF-4151-8BDF-B09FB33926F3}" type="presParOf" srcId="{9231DB10-BC72-4BCB-BF35-60AC952CF2F9}" destId="{82C78AF7-5E34-4151-A9FD-849D6F202025}" srcOrd="0" destOrd="0" presId="urn:microsoft.com/office/officeart/2016/7/layout/ChevronBlockProcess"/>
    <dgm:cxn modelId="{11675097-0D9E-468B-96C3-13035D8FE142}" type="presParOf" srcId="{9231DB10-BC72-4BCB-BF35-60AC952CF2F9}" destId="{B70EA327-3AF4-48F4-8F3A-F7BA9C54E40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87F5B-9BCD-4AEC-887C-97D2CC231351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D2B3B069-1A7D-453C-B855-A9FE17F4A598}">
      <dgm:prSet phldrT="[Text]" custT="1"/>
      <dgm:spPr/>
      <dgm:t>
        <a:bodyPr/>
        <a:lstStyle/>
        <a:p>
          <a:r>
            <a:rPr lang="en-US" sz="1800" noProof="0" dirty="0" err="1" smtClean="0">
              <a:solidFill>
                <a:srgbClr val="84756C"/>
              </a:solidFill>
            </a:rPr>
            <a:t>Kada</a:t>
          </a:r>
          <a:r>
            <a:rPr lang="en-US" sz="1800" noProof="0" dirty="0" smtClean="0">
              <a:solidFill>
                <a:srgbClr val="84756C"/>
              </a:solidFill>
            </a:rPr>
            <a:t> je </a:t>
          </a:r>
          <a:r>
            <a:rPr lang="sr-Latn-RS" sz="1800" noProof="0" dirty="0" smtClean="0">
              <a:solidFill>
                <a:srgbClr val="84756C"/>
              </a:solidFill>
            </a:rPr>
            <a:t>razmena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dogovoren</a:t>
          </a:r>
          <a:r>
            <a:rPr lang="sr-Latn-RS" sz="1800" noProof="0" dirty="0" smtClean="0">
              <a:solidFill>
                <a:srgbClr val="84756C"/>
              </a:solidFill>
            </a:rPr>
            <a:t>a</a:t>
          </a:r>
          <a:r>
            <a:rPr lang="en-US" sz="1800" noProof="0" dirty="0" smtClean="0">
              <a:solidFill>
                <a:srgbClr val="84756C"/>
              </a:solidFill>
            </a:rPr>
            <a:t>, NE </a:t>
          </a:r>
          <a:r>
            <a:rPr lang="en-US" sz="1800" noProof="0" dirty="0" err="1" smtClean="0">
              <a:solidFill>
                <a:srgbClr val="84756C"/>
              </a:solidFill>
            </a:rPr>
            <a:t>i</a:t>
          </a:r>
          <a:r>
            <a:rPr lang="en-US" sz="1800" noProof="0" dirty="0" smtClean="0">
              <a:solidFill>
                <a:srgbClr val="84756C"/>
              </a:solidFill>
            </a:rPr>
            <a:t> HE </a:t>
          </a:r>
          <a:r>
            <a:rPr lang="en-US" sz="1800" noProof="0" dirty="0" err="1" smtClean="0">
              <a:solidFill>
                <a:srgbClr val="84756C"/>
              </a:solidFill>
            </a:rPr>
            <a:t>kao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i</a:t>
          </a:r>
          <a:r>
            <a:rPr lang="en-US" sz="1800" noProof="0" dirty="0" smtClean="0">
              <a:solidFill>
                <a:srgbClr val="84756C"/>
              </a:solidFill>
            </a:rPr>
            <a:t> IO </a:t>
          </a:r>
          <a:r>
            <a:rPr lang="en-US" sz="1800" noProof="0" dirty="0" err="1" smtClean="0">
              <a:solidFill>
                <a:srgbClr val="84756C"/>
              </a:solidFill>
            </a:rPr>
            <a:t>rade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na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ciljevima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i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planu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aktivnosti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razmene</a:t>
          </a:r>
          <a:r>
            <a:rPr lang="en-US" sz="1800" noProof="0" dirty="0" smtClean="0">
              <a:solidFill>
                <a:srgbClr val="84756C"/>
              </a:solidFill>
            </a:rPr>
            <a:t>. </a:t>
          </a:r>
          <a:endParaRPr lang="en-IE" sz="18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A9AE97A-1B4E-499F-A2FC-1280A99D872C}" type="parTrans" cxnId="{B7631821-99EC-4943-AE5E-ECC8D063B6C3}">
      <dgm:prSet/>
      <dgm:spPr/>
      <dgm:t>
        <a:bodyPr/>
        <a:lstStyle/>
        <a:p>
          <a:endParaRPr lang="en-IE"/>
        </a:p>
      </dgm:t>
    </dgm:pt>
    <dgm:pt modelId="{3348FAE7-E962-494F-AE62-34CDAB586DA5}" type="sibTrans" cxnId="{B7631821-99EC-4943-AE5E-ECC8D063B6C3}">
      <dgm:prSet/>
      <dgm:spPr/>
      <dgm:t>
        <a:bodyPr/>
        <a:lstStyle/>
        <a:p>
          <a:endParaRPr lang="en-IE"/>
        </a:p>
      </dgm:t>
    </dgm:pt>
    <dgm:pt modelId="{CA503858-C5EC-4752-9620-6BE477D70C96}">
      <dgm:prSet phldrT="[Text]" custT="1"/>
      <dgm:spPr/>
      <dgm:t>
        <a:bodyPr/>
        <a:lstStyle/>
        <a:p>
          <a:r>
            <a:rPr lang="sr-Latn-RS" sz="2200" noProof="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Boravak u inostranstvu</a:t>
          </a:r>
          <a:endParaRPr lang="en-IE" sz="2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711D8CE-DD94-491B-8612-0B38F4216C0D}" type="parTrans" cxnId="{BE7840B2-CE0D-4CBC-98DF-B00087B0B9C0}">
      <dgm:prSet/>
      <dgm:spPr/>
      <dgm:t>
        <a:bodyPr/>
        <a:lstStyle/>
        <a:p>
          <a:endParaRPr lang="en-IE"/>
        </a:p>
      </dgm:t>
    </dgm:pt>
    <dgm:pt modelId="{171B2F93-98C1-4B1E-ACE3-DC35E212A96A}" type="sibTrans" cxnId="{BE7840B2-CE0D-4CBC-98DF-B00087B0B9C0}">
      <dgm:prSet/>
      <dgm:spPr/>
      <dgm:t>
        <a:bodyPr/>
        <a:lstStyle/>
        <a:p>
          <a:endParaRPr lang="en-IE"/>
        </a:p>
      </dgm:t>
    </dgm:pt>
    <dgm:pt modelId="{09B60560-E4FB-4BF7-B088-D1D92E009F50}">
      <dgm:prSet phldrT="[Text]" custT="1"/>
      <dgm:spPr/>
      <dgm:t>
        <a:bodyPr/>
        <a:lstStyle/>
        <a:p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Neka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razmena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iskustava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ideja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počne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!
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Lokalne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kontakt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tačke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pomažu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u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praktičnom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radu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u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inostranstvu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94484C4-1B9C-4ED8-AEA5-886526280893}" type="parTrans" cxnId="{7AE8499C-2490-4C1B-B77A-A642C683B235}">
      <dgm:prSet/>
      <dgm:spPr/>
      <dgm:t>
        <a:bodyPr/>
        <a:lstStyle/>
        <a:p>
          <a:endParaRPr lang="en-IE"/>
        </a:p>
      </dgm:t>
    </dgm:pt>
    <dgm:pt modelId="{EF18B323-7F6B-45ED-A878-47183CE27947}" type="sibTrans" cxnId="{7AE8499C-2490-4C1B-B77A-A642C683B235}">
      <dgm:prSet/>
      <dgm:spPr/>
      <dgm:t>
        <a:bodyPr/>
        <a:lstStyle/>
        <a:p>
          <a:endParaRPr lang="en-IE"/>
        </a:p>
      </dgm:t>
    </dgm:pt>
    <dgm:pt modelId="{C81EF5E0-F003-45DF-AF99-30A63D66917D}">
      <dgm:prSet phldrT="[Text]" custT="1"/>
      <dgm:spPr/>
      <dgm:t>
        <a:bodyPr/>
        <a:lstStyle/>
        <a:p>
          <a:r>
            <a:rPr lang="hr-HR" sz="2200" noProof="0" dirty="0"/>
            <a:t>Feedback </a:t>
          </a:r>
          <a:r>
            <a:rPr lang="hr-HR" sz="2200" noProof="0" dirty="0" smtClean="0"/>
            <a:t>i konačna uplata</a:t>
          </a:r>
          <a:endParaRPr lang="en-IE" sz="2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15A8116-2C62-4615-A02C-68501162C0EF}" type="parTrans" cxnId="{0C72CE63-2504-4B70-B32A-CC18C70CB285}">
      <dgm:prSet/>
      <dgm:spPr/>
      <dgm:t>
        <a:bodyPr/>
        <a:lstStyle/>
        <a:p>
          <a:endParaRPr lang="en-IE"/>
        </a:p>
      </dgm:t>
    </dgm:pt>
    <dgm:pt modelId="{A351FECC-5980-461B-A777-A6E204F88B4B}" type="sibTrans" cxnId="{0C72CE63-2504-4B70-B32A-CC18C70CB285}">
      <dgm:prSet/>
      <dgm:spPr/>
      <dgm:t>
        <a:bodyPr/>
        <a:lstStyle/>
        <a:p>
          <a:endParaRPr lang="en-IE"/>
        </a:p>
      </dgm:t>
    </dgm:pt>
    <dgm:pt modelId="{7174C8B3-3BA8-471C-B143-7318CA5B6BA1}">
      <dgm:prSet phldrT="[Text]" custT="1"/>
      <dgm:spPr/>
      <dgm:t>
        <a:bodyPr/>
        <a:lstStyle/>
        <a:p>
          <a:r>
            <a:rPr lang="pl-PL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Povratne informacije od oba preduzetnika o razmeni. 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3FFF2B7-65D2-4657-A7F9-282CBE99EFB1}" type="parTrans" cxnId="{FF8CB319-CF93-49EB-91C1-ABC8EC8735E1}">
      <dgm:prSet/>
      <dgm:spPr/>
      <dgm:t>
        <a:bodyPr/>
        <a:lstStyle/>
        <a:p>
          <a:endParaRPr lang="en-IE"/>
        </a:p>
      </dgm:t>
    </dgm:pt>
    <dgm:pt modelId="{51CD5B5C-4537-4564-9978-FDCAC6043C87}" type="sibTrans" cxnId="{FF8CB319-CF93-49EB-91C1-ABC8EC8735E1}">
      <dgm:prSet/>
      <dgm:spPr/>
      <dgm:t>
        <a:bodyPr/>
        <a:lstStyle/>
        <a:p>
          <a:endParaRPr lang="en-IE"/>
        </a:p>
      </dgm:t>
    </dgm:pt>
    <dgm:pt modelId="{810F99AE-0A9B-4CC4-8E09-853F7321960D}">
      <dgm:prSet phldrT="[Text]" custT="1"/>
      <dgm:spPr/>
      <dgm:t>
        <a:bodyPr/>
        <a:lstStyle/>
        <a:p>
          <a:r>
            <a:rPr lang="sr-Latn-RS" sz="2200" noProof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Potpisivanje ugovora i trening</a:t>
          </a:r>
          <a:endParaRPr lang="en-IE" sz="2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1B033A7-23EB-48EF-A980-E7B6ADF5CABE}" type="sibTrans" cxnId="{445ADF16-DF14-454A-A479-265CC3BA9271}">
      <dgm:prSet/>
      <dgm:spPr/>
      <dgm:t>
        <a:bodyPr/>
        <a:lstStyle/>
        <a:p>
          <a:endParaRPr lang="en-IE"/>
        </a:p>
      </dgm:t>
    </dgm:pt>
    <dgm:pt modelId="{D4891335-7D37-479B-9C5B-E88D98AB8CC5}" type="parTrans" cxnId="{445ADF16-DF14-454A-A479-265CC3BA9271}">
      <dgm:prSet/>
      <dgm:spPr/>
      <dgm:t>
        <a:bodyPr/>
        <a:lstStyle/>
        <a:p>
          <a:endParaRPr lang="en-IE"/>
        </a:p>
      </dgm:t>
    </dgm:pt>
    <dgm:pt modelId="{DCB09E0B-6404-4A88-866B-1E44E1F9C7D9}">
      <dgm:prSet phldrT="[Text]" custT="1"/>
      <dgm:spPr/>
      <dgm:t>
        <a:bodyPr/>
        <a:lstStyle/>
        <a:p>
          <a:r>
            <a:rPr lang="en-US" sz="1800" noProof="0" smtClean="0">
              <a:solidFill>
                <a:srgbClr val="84756C"/>
              </a:solidFill>
            </a:rPr>
            <a:t>NE </a:t>
          </a:r>
          <a:r>
            <a:rPr lang="en-US" sz="1800" noProof="0" dirty="0" err="1" smtClean="0">
              <a:solidFill>
                <a:srgbClr val="84756C"/>
              </a:solidFill>
            </a:rPr>
            <a:t>potpisuje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ugovor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i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prolazi</a:t>
          </a:r>
          <a:r>
            <a:rPr lang="en-US" sz="1800" noProof="0" dirty="0" smtClean="0">
              <a:solidFill>
                <a:srgbClr val="84756C"/>
              </a:solidFill>
            </a:rPr>
            <a:t> </a:t>
          </a:r>
          <a:r>
            <a:rPr lang="en-US" sz="1800" noProof="0" dirty="0" err="1" smtClean="0">
              <a:solidFill>
                <a:srgbClr val="84756C"/>
              </a:solidFill>
            </a:rPr>
            <a:t>obuku</a:t>
          </a:r>
          <a:endParaRPr lang="en-IE" sz="18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181ACE6-A789-48DE-AC76-700984E3050A}" type="parTrans" cxnId="{E0E567B5-2D8C-4140-901E-E630563143B1}">
      <dgm:prSet/>
      <dgm:spPr/>
      <dgm:t>
        <a:bodyPr/>
        <a:lstStyle/>
        <a:p>
          <a:endParaRPr lang="en-US"/>
        </a:p>
      </dgm:t>
    </dgm:pt>
    <dgm:pt modelId="{A72E3E9C-3161-4E3C-A2D5-D803569760C2}" type="sibTrans" cxnId="{E0E567B5-2D8C-4140-901E-E630563143B1}">
      <dgm:prSet/>
      <dgm:spPr/>
      <dgm:t>
        <a:bodyPr/>
        <a:lstStyle/>
        <a:p>
          <a:endParaRPr lang="en-US"/>
        </a:p>
      </dgm:t>
    </dgm:pt>
    <dgm:pt modelId="{4DA63B9D-E92E-4386-83D5-6F8486F297E9}">
      <dgm:prSet phldrT="[Text]" custT="1"/>
      <dgm:spPr/>
      <dgm:t>
        <a:bodyPr/>
        <a:lstStyle/>
        <a:p>
          <a:r>
            <a:rPr lang="pl-PL" sz="1800" kern="1200" noProof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NE </a:t>
          </a:r>
          <a:r>
            <a:rPr lang="pl-PL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prima konačnu uplatu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48BC19-22C0-47CD-80A0-B064A59FFC46}" type="parTrans" cxnId="{3E50A964-32F7-4601-9515-0742BFC8276A}">
      <dgm:prSet/>
      <dgm:spPr/>
      <dgm:t>
        <a:bodyPr/>
        <a:lstStyle/>
        <a:p>
          <a:endParaRPr lang="en-US"/>
        </a:p>
      </dgm:t>
    </dgm:pt>
    <dgm:pt modelId="{02B3EAC0-C8C3-47CD-BC2C-D35CC46B7389}" type="sibTrans" cxnId="{3E50A964-32F7-4601-9515-0742BFC8276A}">
      <dgm:prSet/>
      <dgm:spPr/>
      <dgm:t>
        <a:bodyPr/>
        <a:lstStyle/>
        <a:p>
          <a:endParaRPr lang="en-US"/>
        </a:p>
      </dgm:t>
    </dgm:pt>
    <dgm:pt modelId="{3BCC7EDC-9083-4139-8C91-625A953DE959}" type="pres">
      <dgm:prSet presAssocID="{F6687F5B-9BCD-4AEC-887C-97D2CC2313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D02161-3684-4362-94D4-1FF3785F401D}" type="pres">
      <dgm:prSet presAssocID="{810F99AE-0A9B-4CC4-8E09-853F7321960D}" presName="composite" presStyleCnt="0"/>
      <dgm:spPr/>
    </dgm:pt>
    <dgm:pt modelId="{37ECE018-08E0-4752-BEC4-57C6EB8B35E4}" type="pres">
      <dgm:prSet presAssocID="{810F99AE-0A9B-4CC4-8E09-853F7321960D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93EE4B1-D7CC-476C-BE35-047B09A9A5AF}" type="pres">
      <dgm:prSet presAssocID="{810F99AE-0A9B-4CC4-8E09-853F7321960D}" presName="desTx" presStyleLbl="alignAccFollowNode1" presStyleIdx="0" presStyleCnt="3">
        <dgm:presLayoutVars/>
      </dgm:prSet>
      <dgm:spPr/>
      <dgm:t>
        <a:bodyPr/>
        <a:lstStyle/>
        <a:p>
          <a:endParaRPr lang="en-US"/>
        </a:p>
      </dgm:t>
    </dgm:pt>
    <dgm:pt modelId="{D90C76D2-3196-4FAD-87DA-89F814D086BA}" type="pres">
      <dgm:prSet presAssocID="{B1B033A7-23EB-48EF-A980-E7B6ADF5CABE}" presName="space" presStyleCnt="0"/>
      <dgm:spPr/>
    </dgm:pt>
    <dgm:pt modelId="{D80C3156-0B58-47F9-954A-048C449617E1}" type="pres">
      <dgm:prSet presAssocID="{CA503858-C5EC-4752-9620-6BE477D70C96}" presName="composite" presStyleCnt="0"/>
      <dgm:spPr/>
    </dgm:pt>
    <dgm:pt modelId="{ACAFA686-98E9-4CDD-AD2E-9B6E39699E68}" type="pres">
      <dgm:prSet presAssocID="{CA503858-C5EC-4752-9620-6BE477D70C96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CE56EE-2DE9-48D1-A4DC-7D9894069EE9}" type="pres">
      <dgm:prSet presAssocID="{CA503858-C5EC-4752-9620-6BE477D70C96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5E0B636F-141B-41B7-B7DA-CA2976FEF70D}" type="pres">
      <dgm:prSet presAssocID="{171B2F93-98C1-4B1E-ACE3-DC35E212A96A}" presName="space" presStyleCnt="0"/>
      <dgm:spPr/>
    </dgm:pt>
    <dgm:pt modelId="{9231DB10-BC72-4BCB-BF35-60AC952CF2F9}" type="pres">
      <dgm:prSet presAssocID="{C81EF5E0-F003-45DF-AF99-30A63D66917D}" presName="composite" presStyleCnt="0"/>
      <dgm:spPr/>
    </dgm:pt>
    <dgm:pt modelId="{82C78AF7-5E34-4151-A9FD-849D6F202025}" type="pres">
      <dgm:prSet presAssocID="{C81EF5E0-F003-45DF-AF99-30A63D66917D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70EA327-3AF4-48F4-8F3A-F7BA9C54E40E}" type="pres">
      <dgm:prSet presAssocID="{C81EF5E0-F003-45DF-AF99-30A63D66917D}" presName="desTx" presStyleLbl="alignAccFollowNode1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5A5010AE-C6AA-49F6-95F3-3277DA9F0064}" type="presOf" srcId="{810F99AE-0A9B-4CC4-8E09-853F7321960D}" destId="{37ECE018-08E0-4752-BEC4-57C6EB8B35E4}" srcOrd="0" destOrd="0" presId="urn:microsoft.com/office/officeart/2016/7/layout/ChevronBlockProcess"/>
    <dgm:cxn modelId="{E0E567B5-2D8C-4140-901E-E630563143B1}" srcId="{810F99AE-0A9B-4CC4-8E09-853F7321960D}" destId="{DCB09E0B-6404-4A88-866B-1E44E1F9C7D9}" srcOrd="1" destOrd="0" parTransId="{D181ACE6-A789-48DE-AC76-700984E3050A}" sibTransId="{A72E3E9C-3161-4E3C-A2D5-D803569760C2}"/>
    <dgm:cxn modelId="{0C72CE63-2504-4B70-B32A-CC18C70CB285}" srcId="{F6687F5B-9BCD-4AEC-887C-97D2CC231351}" destId="{C81EF5E0-F003-45DF-AF99-30A63D66917D}" srcOrd="2" destOrd="0" parTransId="{B15A8116-2C62-4615-A02C-68501162C0EF}" sibTransId="{A351FECC-5980-461B-A777-A6E204F88B4B}"/>
    <dgm:cxn modelId="{D17D382A-0415-4EE6-BB0D-1FF3CED8130B}" type="presOf" srcId="{09B60560-E4FB-4BF7-B088-D1D92E009F50}" destId="{72CE56EE-2DE9-48D1-A4DC-7D9894069EE9}" srcOrd="0" destOrd="0" presId="urn:microsoft.com/office/officeart/2016/7/layout/ChevronBlockProcess"/>
    <dgm:cxn modelId="{7AE8499C-2490-4C1B-B77A-A642C683B235}" srcId="{CA503858-C5EC-4752-9620-6BE477D70C96}" destId="{09B60560-E4FB-4BF7-B088-D1D92E009F50}" srcOrd="0" destOrd="0" parTransId="{794484C4-1B9C-4ED8-AEA5-886526280893}" sibTransId="{EF18B323-7F6B-45ED-A878-47183CE27947}"/>
    <dgm:cxn modelId="{811296C0-8E43-4B52-A68A-0741DBA66DA7}" type="presOf" srcId="{F6687F5B-9BCD-4AEC-887C-97D2CC231351}" destId="{3BCC7EDC-9083-4139-8C91-625A953DE959}" srcOrd="0" destOrd="0" presId="urn:microsoft.com/office/officeart/2016/7/layout/ChevronBlockProcess"/>
    <dgm:cxn modelId="{FAB376ED-937A-42C0-85D0-D6ADE14C3E9D}" type="presOf" srcId="{CA503858-C5EC-4752-9620-6BE477D70C96}" destId="{ACAFA686-98E9-4CDD-AD2E-9B6E39699E68}" srcOrd="0" destOrd="0" presId="urn:microsoft.com/office/officeart/2016/7/layout/ChevronBlockProcess"/>
    <dgm:cxn modelId="{2427D3E0-8C87-497D-8BB2-8826A8310B37}" type="presOf" srcId="{7174C8B3-3BA8-471C-B143-7318CA5B6BA1}" destId="{B70EA327-3AF4-48F4-8F3A-F7BA9C54E40E}" srcOrd="0" destOrd="0" presId="urn:microsoft.com/office/officeart/2016/7/layout/ChevronBlockProcess"/>
    <dgm:cxn modelId="{5A37C70A-85BD-4514-B3E7-4E1DCC4DA450}" type="presOf" srcId="{D2B3B069-1A7D-453C-B855-A9FE17F4A598}" destId="{E93EE4B1-D7CC-476C-BE35-047B09A9A5AF}" srcOrd="0" destOrd="0" presId="urn:microsoft.com/office/officeart/2016/7/layout/ChevronBlockProcess"/>
    <dgm:cxn modelId="{3E50A964-32F7-4601-9515-0742BFC8276A}" srcId="{C81EF5E0-F003-45DF-AF99-30A63D66917D}" destId="{4DA63B9D-E92E-4386-83D5-6F8486F297E9}" srcOrd="1" destOrd="0" parTransId="{2448BC19-22C0-47CD-80A0-B064A59FFC46}" sibTransId="{02B3EAC0-C8C3-47CD-BC2C-D35CC46B7389}"/>
    <dgm:cxn modelId="{B5E6A740-5DAE-44FC-8422-C488F07E3C08}" type="presOf" srcId="{4DA63B9D-E92E-4386-83D5-6F8486F297E9}" destId="{B70EA327-3AF4-48F4-8F3A-F7BA9C54E40E}" srcOrd="0" destOrd="1" presId="urn:microsoft.com/office/officeart/2016/7/layout/ChevronBlockProcess"/>
    <dgm:cxn modelId="{B7631821-99EC-4943-AE5E-ECC8D063B6C3}" srcId="{810F99AE-0A9B-4CC4-8E09-853F7321960D}" destId="{D2B3B069-1A7D-453C-B855-A9FE17F4A598}" srcOrd="0" destOrd="0" parTransId="{6A9AE97A-1B4E-499F-A2FC-1280A99D872C}" sibTransId="{3348FAE7-E962-494F-AE62-34CDAB586DA5}"/>
    <dgm:cxn modelId="{FF8CB319-CF93-49EB-91C1-ABC8EC8735E1}" srcId="{C81EF5E0-F003-45DF-AF99-30A63D66917D}" destId="{7174C8B3-3BA8-471C-B143-7318CA5B6BA1}" srcOrd="0" destOrd="0" parTransId="{C3FFF2B7-65D2-4657-A7F9-282CBE99EFB1}" sibTransId="{51CD5B5C-4537-4564-9978-FDCAC6043C87}"/>
    <dgm:cxn modelId="{445ADF16-DF14-454A-A479-265CC3BA9271}" srcId="{F6687F5B-9BCD-4AEC-887C-97D2CC231351}" destId="{810F99AE-0A9B-4CC4-8E09-853F7321960D}" srcOrd="0" destOrd="0" parTransId="{D4891335-7D37-479B-9C5B-E88D98AB8CC5}" sibTransId="{B1B033A7-23EB-48EF-A980-E7B6ADF5CABE}"/>
    <dgm:cxn modelId="{170AD83A-3796-4F6B-9FA0-360EB56B8F17}" type="presOf" srcId="{DCB09E0B-6404-4A88-866B-1E44E1F9C7D9}" destId="{E93EE4B1-D7CC-476C-BE35-047B09A9A5AF}" srcOrd="0" destOrd="1" presId="urn:microsoft.com/office/officeart/2016/7/layout/ChevronBlockProcess"/>
    <dgm:cxn modelId="{BE7840B2-CE0D-4CBC-98DF-B00087B0B9C0}" srcId="{F6687F5B-9BCD-4AEC-887C-97D2CC231351}" destId="{CA503858-C5EC-4752-9620-6BE477D70C96}" srcOrd="1" destOrd="0" parTransId="{A711D8CE-DD94-491B-8612-0B38F4216C0D}" sibTransId="{171B2F93-98C1-4B1E-ACE3-DC35E212A96A}"/>
    <dgm:cxn modelId="{82E457D7-2F95-4E19-91D8-0B7186F7585D}" type="presOf" srcId="{C81EF5E0-F003-45DF-AF99-30A63D66917D}" destId="{82C78AF7-5E34-4151-A9FD-849D6F202025}" srcOrd="0" destOrd="0" presId="urn:microsoft.com/office/officeart/2016/7/layout/ChevronBlockProcess"/>
    <dgm:cxn modelId="{59809F6D-5399-4AF6-831A-1EB945655933}" type="presParOf" srcId="{3BCC7EDC-9083-4139-8C91-625A953DE959}" destId="{6FD02161-3684-4362-94D4-1FF3785F401D}" srcOrd="0" destOrd="0" presId="urn:microsoft.com/office/officeart/2016/7/layout/ChevronBlockProcess"/>
    <dgm:cxn modelId="{11A8D56B-BB2D-4986-9ED2-A79A03CAED3F}" type="presParOf" srcId="{6FD02161-3684-4362-94D4-1FF3785F401D}" destId="{37ECE018-08E0-4752-BEC4-57C6EB8B35E4}" srcOrd="0" destOrd="0" presId="urn:microsoft.com/office/officeart/2016/7/layout/ChevronBlockProcess"/>
    <dgm:cxn modelId="{2BA0060F-28D8-436F-9BB2-698355923BDB}" type="presParOf" srcId="{6FD02161-3684-4362-94D4-1FF3785F401D}" destId="{E93EE4B1-D7CC-476C-BE35-047B09A9A5AF}" srcOrd="1" destOrd="0" presId="urn:microsoft.com/office/officeart/2016/7/layout/ChevronBlockProcess"/>
    <dgm:cxn modelId="{20775EED-C2D2-4F04-BC13-B063F7A946DC}" type="presParOf" srcId="{3BCC7EDC-9083-4139-8C91-625A953DE959}" destId="{D90C76D2-3196-4FAD-87DA-89F814D086BA}" srcOrd="1" destOrd="0" presId="urn:microsoft.com/office/officeart/2016/7/layout/ChevronBlockProcess"/>
    <dgm:cxn modelId="{13ABB870-9A73-4E26-ADA9-987D761BD9A0}" type="presParOf" srcId="{3BCC7EDC-9083-4139-8C91-625A953DE959}" destId="{D80C3156-0B58-47F9-954A-048C449617E1}" srcOrd="2" destOrd="0" presId="urn:microsoft.com/office/officeart/2016/7/layout/ChevronBlockProcess"/>
    <dgm:cxn modelId="{88B92271-1E0D-4B53-8F17-6BFF4034FAD6}" type="presParOf" srcId="{D80C3156-0B58-47F9-954A-048C449617E1}" destId="{ACAFA686-98E9-4CDD-AD2E-9B6E39699E68}" srcOrd="0" destOrd="0" presId="urn:microsoft.com/office/officeart/2016/7/layout/ChevronBlockProcess"/>
    <dgm:cxn modelId="{F7711F8F-66E4-4CEF-942E-020415E6FC17}" type="presParOf" srcId="{D80C3156-0B58-47F9-954A-048C449617E1}" destId="{72CE56EE-2DE9-48D1-A4DC-7D9894069EE9}" srcOrd="1" destOrd="0" presId="urn:microsoft.com/office/officeart/2016/7/layout/ChevronBlockProcess"/>
    <dgm:cxn modelId="{ACB780E6-17B6-4C61-A63C-C3DB277CEE8B}" type="presParOf" srcId="{3BCC7EDC-9083-4139-8C91-625A953DE959}" destId="{5E0B636F-141B-41B7-B7DA-CA2976FEF70D}" srcOrd="3" destOrd="0" presId="urn:microsoft.com/office/officeart/2016/7/layout/ChevronBlockProcess"/>
    <dgm:cxn modelId="{3A4FB003-02A3-47F8-8449-DB47B3475524}" type="presParOf" srcId="{3BCC7EDC-9083-4139-8C91-625A953DE959}" destId="{9231DB10-BC72-4BCB-BF35-60AC952CF2F9}" srcOrd="4" destOrd="0" presId="urn:microsoft.com/office/officeart/2016/7/layout/ChevronBlockProcess"/>
    <dgm:cxn modelId="{FE2950AD-25BF-4151-8BDF-B09FB33926F3}" type="presParOf" srcId="{9231DB10-BC72-4BCB-BF35-60AC952CF2F9}" destId="{82C78AF7-5E34-4151-A9FD-849D6F202025}" srcOrd="0" destOrd="0" presId="urn:microsoft.com/office/officeart/2016/7/layout/ChevronBlockProcess"/>
    <dgm:cxn modelId="{11675097-0D9E-468B-96C3-13035D8FE142}" type="presParOf" srcId="{9231DB10-BC72-4BCB-BF35-60AC952CF2F9}" destId="{B70EA327-3AF4-48F4-8F3A-F7BA9C54E40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3C7C2-F90D-4125-AA4C-5BC0B80249E0}">
      <dsp:nvSpPr>
        <dsp:cNvPr id="0" name=""/>
        <dsp:cNvSpPr/>
      </dsp:nvSpPr>
      <dsp:spPr>
        <a:xfrm>
          <a:off x="596451" y="0"/>
          <a:ext cx="3867801" cy="1892564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sx="102000" sy="102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Preduzetništvo igra ključnu ulogu u ekonomiji</a:t>
          </a:r>
          <a:endParaRPr lang="en-US" sz="20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96451" y="0"/>
        <a:ext cx="3867801" cy="1892564"/>
      </dsp:txXfrm>
    </dsp:sp>
    <dsp:sp modelId="{4B164312-1158-4BCC-BFE0-E143C5CB10FF}">
      <dsp:nvSpPr>
        <dsp:cNvPr id="0" name=""/>
        <dsp:cNvSpPr/>
      </dsp:nvSpPr>
      <dsp:spPr>
        <a:xfrm>
          <a:off x="596451" y="2208362"/>
          <a:ext cx="3867801" cy="1892564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sx="102000" sy="1020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Preduzeća su ključni motor ekonomskog razvoja.</a:t>
          </a:r>
          <a:r>
            <a:rPr lang="en-GB" sz="1800" b="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sr-Latn-RS" sz="1800" b="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Bez preduzeća i preduzetnika</a:t>
          </a:r>
          <a:r>
            <a:rPr lang="en-GB" sz="18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–</a:t>
          </a:r>
          <a:r>
            <a:rPr lang="sr-Latn-RS" sz="1800" kern="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mala inovativnost, mali rast proizvodnje i mala potreba za radnim mestima</a:t>
          </a:r>
          <a:endParaRPr lang="en-US" sz="18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96451" y="2208362"/>
        <a:ext cx="3867801" cy="1892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CE018-08E0-4752-BEC4-57C6EB8B35E4}">
      <dsp:nvSpPr>
        <dsp:cNvPr id="0" name=""/>
        <dsp:cNvSpPr/>
      </dsp:nvSpPr>
      <dsp:spPr>
        <a:xfrm>
          <a:off x="3300" y="951952"/>
          <a:ext cx="3072801" cy="921840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22" tIns="113822" rIns="113822" bIns="113822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Online</a:t>
          </a:r>
          <a:r>
            <a:rPr lang="en-IE" sz="2200" kern="1200" noProof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en-IE" sz="2200" kern="1200" noProof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application</a:t>
          </a:r>
        </a:p>
      </dsp:txBody>
      <dsp:txXfrm>
        <a:off x="279852" y="951952"/>
        <a:ext cx="2519697" cy="921840"/>
      </dsp:txXfrm>
    </dsp:sp>
    <dsp:sp modelId="{E93EE4B1-D7CC-476C-BE35-047B09A9A5AF}">
      <dsp:nvSpPr>
        <dsp:cNvPr id="0" name=""/>
        <dsp:cNvSpPr/>
      </dsp:nvSpPr>
      <dsp:spPr>
        <a:xfrm>
          <a:off x="3300" y="1873793"/>
          <a:ext cx="2796249" cy="19340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66" tIns="220966" rIns="220966" bIns="44193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noProof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NE: motivacija, </a:t>
          </a:r>
          <a:r>
            <a:rPr lang="hr-HR" sz="1800" kern="1200" noProof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CV, </a:t>
          </a:r>
          <a:r>
            <a:rPr lang="hr-HR" sz="1800" kern="1200" noProof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biznis plan</a:t>
          </a:r>
          <a:endParaRPr lang="hr-HR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noProof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HE: motivacija, </a:t>
          </a:r>
          <a:r>
            <a:rPr lang="hr-HR" sz="1800" kern="1200" noProof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CV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00" y="1873793"/>
        <a:ext cx="2796249" cy="1934017"/>
      </dsp:txXfrm>
    </dsp:sp>
    <dsp:sp modelId="{ACAFA686-98E9-4CDD-AD2E-9B6E39699E68}">
      <dsp:nvSpPr>
        <dsp:cNvPr id="0" name=""/>
        <dsp:cNvSpPr/>
      </dsp:nvSpPr>
      <dsp:spPr>
        <a:xfrm>
          <a:off x="3030433" y="951952"/>
          <a:ext cx="3072801" cy="921840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22" tIns="113822" rIns="113822" bIns="113822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noProof="0" dirty="0" smtClean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Kontaktiranje lokalne kontakt tačke</a:t>
          </a:r>
          <a:r>
            <a:rPr lang="hr-HR" sz="2200" kern="1200" noProof="0" dirty="0" smtClean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r>
            <a:rPr lang="hr-HR" sz="2200" kern="1200" noProof="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(IO)</a:t>
          </a:r>
          <a:endParaRPr lang="en-IE" sz="2200" kern="1200" noProof="0" dirty="0">
            <a:solidFill>
              <a:prstClr val="white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06985" y="951952"/>
        <a:ext cx="2519697" cy="921840"/>
      </dsp:txXfrm>
    </dsp:sp>
    <dsp:sp modelId="{72CE56EE-2DE9-48D1-A4DC-7D9894069EE9}">
      <dsp:nvSpPr>
        <dsp:cNvPr id="0" name=""/>
        <dsp:cNvSpPr/>
      </dsp:nvSpPr>
      <dsp:spPr>
        <a:xfrm>
          <a:off x="3030433" y="1873793"/>
          <a:ext cx="2796249" cy="19340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66" tIns="220966" rIns="220966" bIns="44193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Provera podobnosti i pomoć pri prijavi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030433" y="1873793"/>
        <a:ext cx="2796249" cy="1934017"/>
      </dsp:txXfrm>
    </dsp:sp>
    <dsp:sp modelId="{82C78AF7-5E34-4151-A9FD-849D6F202025}">
      <dsp:nvSpPr>
        <dsp:cNvPr id="0" name=""/>
        <dsp:cNvSpPr/>
      </dsp:nvSpPr>
      <dsp:spPr>
        <a:xfrm>
          <a:off x="6057567" y="951952"/>
          <a:ext cx="3072801" cy="921840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22" tIns="113822" rIns="113822" bIns="113822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noProof="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Povezivanje</a:t>
          </a:r>
          <a:endParaRPr lang="en-IE" sz="2200" kern="1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334119" y="951952"/>
        <a:ext cx="2519697" cy="921840"/>
      </dsp:txXfrm>
    </dsp:sp>
    <dsp:sp modelId="{B70EA327-3AF4-48F4-8F3A-F7BA9C54E40E}">
      <dsp:nvSpPr>
        <dsp:cNvPr id="0" name=""/>
        <dsp:cNvSpPr/>
      </dsp:nvSpPr>
      <dsp:spPr>
        <a:xfrm>
          <a:off x="6057567" y="1873793"/>
          <a:ext cx="2796249" cy="19340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66" tIns="220966" rIns="220966" bIns="441932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Preduzetnici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sami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traže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idealnu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poslovnu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razmenu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ili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prihvataju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predloge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sistema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Lato" panose="020F0502020204030203" pitchFamily="34" charset="0"/>
            </a:rPr>
            <a:t>ili</a:t>
          </a:r>
          <a:r>
            <a:rPr lang="en-US" sz="1800" kern="1200" noProof="0" dirty="0" smtClean="0">
              <a:solidFill>
                <a:srgbClr val="84756C"/>
              </a:solidFill>
              <a:latin typeface="Lato" panose="020F0502020204030203" pitchFamily="34" charset="0"/>
            </a:rPr>
            <a:t> IO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057567" y="1873793"/>
        <a:ext cx="2796249" cy="1934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CE018-08E0-4752-BEC4-57C6EB8B35E4}">
      <dsp:nvSpPr>
        <dsp:cNvPr id="0" name=""/>
        <dsp:cNvSpPr/>
      </dsp:nvSpPr>
      <dsp:spPr>
        <a:xfrm>
          <a:off x="7772" y="680108"/>
          <a:ext cx="3075805" cy="922741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33" tIns="113933" rIns="113933" bIns="113933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noProof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Potpisivanje ugovora i trening</a:t>
          </a:r>
          <a:endParaRPr lang="en-IE" sz="2200" kern="1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84594" y="680108"/>
        <a:ext cx="2522161" cy="922741"/>
      </dsp:txXfrm>
    </dsp:sp>
    <dsp:sp modelId="{E93EE4B1-D7CC-476C-BE35-047B09A9A5AF}">
      <dsp:nvSpPr>
        <dsp:cNvPr id="0" name=""/>
        <dsp:cNvSpPr/>
      </dsp:nvSpPr>
      <dsp:spPr>
        <a:xfrm>
          <a:off x="7772" y="1602849"/>
          <a:ext cx="2798983" cy="2476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82" tIns="221182" rIns="221182" bIns="442364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rgbClr val="84756C"/>
              </a:solidFill>
            </a:rPr>
            <a:t>Kada</a:t>
          </a:r>
          <a:r>
            <a:rPr lang="en-US" sz="1800" kern="1200" noProof="0" dirty="0" smtClean="0">
              <a:solidFill>
                <a:srgbClr val="84756C"/>
              </a:solidFill>
            </a:rPr>
            <a:t> je </a:t>
          </a:r>
          <a:r>
            <a:rPr lang="sr-Latn-RS" sz="1800" kern="1200" noProof="0" dirty="0" smtClean="0">
              <a:solidFill>
                <a:srgbClr val="84756C"/>
              </a:solidFill>
            </a:rPr>
            <a:t>razmena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dogovoren</a:t>
          </a:r>
          <a:r>
            <a:rPr lang="sr-Latn-RS" sz="1800" kern="1200" noProof="0" dirty="0" smtClean="0">
              <a:solidFill>
                <a:srgbClr val="84756C"/>
              </a:solidFill>
            </a:rPr>
            <a:t>a</a:t>
          </a:r>
          <a:r>
            <a:rPr lang="en-US" sz="1800" kern="1200" noProof="0" dirty="0" smtClean="0">
              <a:solidFill>
                <a:srgbClr val="84756C"/>
              </a:solidFill>
            </a:rPr>
            <a:t>, NE </a:t>
          </a:r>
          <a:r>
            <a:rPr lang="en-US" sz="1800" kern="1200" noProof="0" dirty="0" err="1" smtClean="0">
              <a:solidFill>
                <a:srgbClr val="84756C"/>
              </a:solidFill>
            </a:rPr>
            <a:t>i</a:t>
          </a:r>
          <a:r>
            <a:rPr lang="en-US" sz="1800" kern="1200" noProof="0" dirty="0" smtClean="0">
              <a:solidFill>
                <a:srgbClr val="84756C"/>
              </a:solidFill>
            </a:rPr>
            <a:t> HE </a:t>
          </a:r>
          <a:r>
            <a:rPr lang="en-US" sz="1800" kern="1200" noProof="0" dirty="0" err="1" smtClean="0">
              <a:solidFill>
                <a:srgbClr val="84756C"/>
              </a:solidFill>
            </a:rPr>
            <a:t>kao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i</a:t>
          </a:r>
          <a:r>
            <a:rPr lang="en-US" sz="1800" kern="1200" noProof="0" dirty="0" smtClean="0">
              <a:solidFill>
                <a:srgbClr val="84756C"/>
              </a:solidFill>
            </a:rPr>
            <a:t> IO </a:t>
          </a:r>
          <a:r>
            <a:rPr lang="en-US" sz="1800" kern="1200" noProof="0" dirty="0" err="1" smtClean="0">
              <a:solidFill>
                <a:srgbClr val="84756C"/>
              </a:solidFill>
            </a:rPr>
            <a:t>rade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na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ciljevima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i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planu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aktivnosti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razmene</a:t>
          </a:r>
          <a:r>
            <a:rPr lang="en-US" sz="1800" kern="1200" noProof="0" dirty="0" smtClean="0">
              <a:solidFill>
                <a:srgbClr val="84756C"/>
              </a:solidFill>
            </a:rPr>
            <a:t>. 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smtClean="0">
              <a:solidFill>
                <a:srgbClr val="84756C"/>
              </a:solidFill>
            </a:rPr>
            <a:t>NE </a:t>
          </a:r>
          <a:r>
            <a:rPr lang="en-US" sz="1800" kern="1200" noProof="0" dirty="0" err="1" smtClean="0">
              <a:solidFill>
                <a:srgbClr val="84756C"/>
              </a:solidFill>
            </a:rPr>
            <a:t>potpisuje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ugovor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i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prolazi</a:t>
          </a:r>
          <a:r>
            <a:rPr lang="en-US" sz="1800" kern="1200" noProof="0" dirty="0" smtClean="0">
              <a:solidFill>
                <a:srgbClr val="84756C"/>
              </a:solidFill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</a:rPr>
            <a:t>obuku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772" y="1602849"/>
        <a:ext cx="2798983" cy="2476805"/>
      </dsp:txXfrm>
    </dsp:sp>
    <dsp:sp modelId="{ACAFA686-98E9-4CDD-AD2E-9B6E39699E68}">
      <dsp:nvSpPr>
        <dsp:cNvPr id="0" name=""/>
        <dsp:cNvSpPr/>
      </dsp:nvSpPr>
      <dsp:spPr>
        <a:xfrm>
          <a:off x="3037864" y="680108"/>
          <a:ext cx="3075805" cy="922741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33" tIns="113933" rIns="113933" bIns="113933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kern="1200" noProof="0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Boravak u inostranstvu</a:t>
          </a:r>
          <a:endParaRPr lang="en-IE" sz="2200" kern="1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14686" y="680108"/>
        <a:ext cx="2522161" cy="922741"/>
      </dsp:txXfrm>
    </dsp:sp>
    <dsp:sp modelId="{72CE56EE-2DE9-48D1-A4DC-7D9894069EE9}">
      <dsp:nvSpPr>
        <dsp:cNvPr id="0" name=""/>
        <dsp:cNvSpPr/>
      </dsp:nvSpPr>
      <dsp:spPr>
        <a:xfrm>
          <a:off x="3037864" y="1602849"/>
          <a:ext cx="2798983" cy="24768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82" tIns="221182" rIns="221182" bIns="442364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Neka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razmena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iskustava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ideja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počne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!
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Lokalne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kontakt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tačke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pomažu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u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praktičnom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radu</a:t>
          </a:r>
          <a:r>
            <a:rPr lang="en-US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 u </a:t>
          </a:r>
          <a:r>
            <a:rPr lang="en-US" sz="1800" kern="1200" noProof="0" dirty="0" err="1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inostranstvu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037864" y="1602849"/>
        <a:ext cx="2798983" cy="2476805"/>
      </dsp:txXfrm>
    </dsp:sp>
    <dsp:sp modelId="{82C78AF7-5E34-4151-A9FD-849D6F202025}">
      <dsp:nvSpPr>
        <dsp:cNvPr id="0" name=""/>
        <dsp:cNvSpPr/>
      </dsp:nvSpPr>
      <dsp:spPr>
        <a:xfrm>
          <a:off x="6067957" y="680108"/>
          <a:ext cx="3075805" cy="922741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933" tIns="113933" rIns="113933" bIns="113933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noProof="0" dirty="0"/>
            <a:t>Feedback </a:t>
          </a:r>
          <a:r>
            <a:rPr lang="hr-HR" sz="2200" kern="1200" noProof="0" dirty="0" smtClean="0"/>
            <a:t>i konačna uplata</a:t>
          </a:r>
          <a:endParaRPr lang="en-IE" sz="2200" kern="1200" noProof="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344779" y="680108"/>
        <a:ext cx="2522161" cy="922741"/>
      </dsp:txXfrm>
    </dsp:sp>
    <dsp:sp modelId="{B70EA327-3AF4-48F4-8F3A-F7BA9C54E40E}">
      <dsp:nvSpPr>
        <dsp:cNvPr id="0" name=""/>
        <dsp:cNvSpPr/>
      </dsp:nvSpPr>
      <dsp:spPr>
        <a:xfrm>
          <a:off x="6067957" y="1602849"/>
          <a:ext cx="2798983" cy="24768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82" tIns="221182" rIns="221182" bIns="442364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Povratne informacije od oba preduzetnika o razmeni. 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noProof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NE </a:t>
          </a:r>
          <a:r>
            <a:rPr lang="pl-PL" sz="1800" kern="1200" noProof="0" dirty="0" smtClean="0">
              <a:solidFill>
                <a:srgbClr val="84756C"/>
              </a:solidFill>
              <a:latin typeface="Trebuchet MS" panose="020B0603020202020204"/>
              <a:ea typeface="+mn-ea"/>
              <a:cs typeface="+mn-cs"/>
            </a:rPr>
            <a:t>prima konačnu uplatu</a:t>
          </a:r>
          <a:endParaRPr lang="en-IE" sz="1800" kern="1200" noProof="0" dirty="0">
            <a:solidFill>
              <a:srgbClr val="84756C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067957" y="1602849"/>
        <a:ext cx="2798983" cy="247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7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1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4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0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2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3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9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087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8500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871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279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0358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1270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9360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4137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998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0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5"/>
            <a:ext cx="12197347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5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2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7" y="1825627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2"/>
            <a:ext cx="46692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201" y="174808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9" y="174808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7" y="174808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5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3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201" y="3934113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9" y="3934113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7" y="3934112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5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3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20" y="1913418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2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9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3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8" y="3790927"/>
            <a:ext cx="1987551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4" y="3908959"/>
            <a:ext cx="1751487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4" y="1843397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6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8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5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78348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5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8" y="743804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1" y="1992574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C8ACF5-17BF-4FDC-A3A3-48218C00E504}"/>
              </a:ext>
            </a:extLst>
          </p:cNvPr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B800EB-E27E-4F9A-B33A-EF83AC6B4829}"/>
              </a:ext>
            </a:extLst>
          </p:cNvPr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49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8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2032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2123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130996-5943-4981-89DC-A8C2E5EB07F5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90"/>
            <a:ext cx="1715733" cy="450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C5A4C7-13AA-4A04-83C5-EA587D2FED9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545918" cy="8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662" r:id="rId18"/>
    <p:sldLayoutId id="2147483657" r:id="rId19"/>
    <p:sldLayoutId id="2147483651" r:id="rId20"/>
    <p:sldLayoutId id="2147483650" r:id="rId21"/>
    <p:sldLayoutId id="2147483660" r:id="rId22"/>
    <p:sldLayoutId id="2147483652" r:id="rId23"/>
    <p:sldLayoutId id="2147483661" r:id="rId24"/>
    <p:sldLayoutId id="2147483653" r:id="rId25"/>
    <p:sldLayoutId id="2147483658" r:id="rId26"/>
    <p:sldLayoutId id="2147483663" r:id="rId27"/>
    <p:sldLayoutId id="2147483664" r:id="rId28"/>
    <p:sldLayoutId id="2147483665" r:id="rId29"/>
    <p:sldLayoutId id="2147483659" r:id="rId30"/>
    <p:sldLayoutId id="2147483654" r:id="rId3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erasmus-entrepreneurs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erasmus-entrepreneurs.eu/" TargetMode="External"/><Relationship Id="rId7" Type="http://schemas.openxmlformats.org/officeDocument/2006/relationships/hyperlink" Target="https://www.linkedin.com/groups?about=&amp;gid=2698649&amp;trk=anet_ug_grppro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www.youtube.com/user/ErasmusEntrepreneurs" TargetMode="External"/><Relationship Id="rId5" Type="http://schemas.openxmlformats.org/officeDocument/2006/relationships/hyperlink" Target="https://www.facebook.com/pages/Erasmus-for-Young-Entrepreneurs/109504235748017?ref=ts" TargetMode="External"/><Relationship Id="rId10" Type="http://schemas.openxmlformats.org/officeDocument/2006/relationships/image" Target="../media/image29.png"/><Relationship Id="rId4" Type="http://schemas.openxmlformats.org/officeDocument/2006/relationships/hyperlink" Target="mailto:vladimir.nikic@inkubator.biz" TargetMode="External"/><Relationship Id="rId9" Type="http://schemas.openxmlformats.org/officeDocument/2006/relationships/hyperlink" Target="https://twitter.com/#!/EYEprogram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71048" y="3180243"/>
            <a:ext cx="10065224" cy="2149523"/>
          </a:xfrm>
        </p:spPr>
        <p:txBody>
          <a:bodyPr>
            <a:noAutofit/>
          </a:bodyPr>
          <a:lstStyle/>
          <a:p>
            <a:pPr algn="ctr"/>
            <a:r>
              <a:rPr lang="fr-BE" altLang="en-US" sz="4500" kern="0" dirty="0"/>
              <a:t>Erasmus for Young Entrepreneurs</a:t>
            </a:r>
            <a:endParaRPr lang="en-GB" sz="4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2798127"/>
            <a:ext cx="10065224" cy="533706"/>
          </a:xfrm>
        </p:spPr>
        <p:txBody>
          <a:bodyPr/>
          <a:lstStyle/>
          <a:p>
            <a:pPr algn="ctr"/>
            <a:endParaRPr lang="fr-BE" altLang="en-US" sz="2000" kern="0" dirty="0">
              <a:solidFill>
                <a:srgbClr val="FFCC00"/>
              </a:solidFill>
              <a:cs typeface="Estrangelo Edessa" pitchFamily="66" charset="0"/>
            </a:endParaRPr>
          </a:p>
          <a:p>
            <a:pPr algn="ctr"/>
            <a:endParaRPr lang="en-US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1352" y="5608800"/>
            <a:ext cx="10625348" cy="528999"/>
          </a:xfrm>
        </p:spPr>
        <p:txBody>
          <a:bodyPr/>
          <a:lstStyle/>
          <a:p>
            <a:r>
              <a:rPr lang="en-GB" dirty="0"/>
              <a:t>DG for Internal Market, Industry, Entrepreneurship and SMEs </a:t>
            </a:r>
            <a:r>
              <a:rPr lang="en-US" sz="2000" dirty="0"/>
              <a:t>- European Commission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6D41A3B-2CA1-4902-928D-FC92DF3B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8" y="2395438"/>
            <a:ext cx="4322383" cy="5016945"/>
          </a:xfrm>
        </p:spPr>
        <p:txBody>
          <a:bodyPr>
            <a:noAutofit/>
          </a:bodyPr>
          <a:lstStyle/>
          <a:p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Obuka na radnom mestu u kompaniji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kod domaćina </a:t>
            </a:r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u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inostranstvu</a:t>
            </a:r>
          </a:p>
          <a:p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Razvoj </a:t>
            </a:r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preduzetničkih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veština</a:t>
            </a:r>
          </a:p>
          <a:p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Sticanje </a:t>
            </a:r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poslovnog znanja i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umrežavanje</a:t>
            </a:r>
          </a:p>
          <a:p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Sticanje </a:t>
            </a:r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iskustva u vođenju malih preduzeća iz njihove direktne saradnje sa preduzetnikom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domaćinom</a:t>
            </a:r>
            <a:endParaRPr lang="en-US" sz="21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2F01C0-1D71-4CF0-A385-7D882A124B45}"/>
              </a:ext>
            </a:extLst>
          </p:cNvPr>
          <p:cNvSpPr txBox="1">
            <a:spLocks/>
          </p:cNvSpPr>
          <p:nvPr/>
        </p:nvSpPr>
        <p:spPr>
          <a:xfrm>
            <a:off x="5277644" y="1720187"/>
            <a:ext cx="5328000" cy="376554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F047B1-0A0B-40D0-9340-596AB0C70A03}"/>
              </a:ext>
            </a:extLst>
          </p:cNvPr>
          <p:cNvSpPr txBox="1">
            <a:spLocks/>
          </p:cNvSpPr>
          <p:nvPr/>
        </p:nvSpPr>
        <p:spPr>
          <a:xfrm>
            <a:off x="5277644" y="2395438"/>
            <a:ext cx="4322383" cy="457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Dobijanje sveže perspektive, ideja i svežih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veština</a:t>
            </a:r>
          </a:p>
          <a:p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Učenje </a:t>
            </a:r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o mogućnostima inostranog </a:t>
            </a:r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tržišta</a:t>
            </a:r>
          </a:p>
          <a:p>
            <a:r>
              <a:rPr lang="hr-HR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Mogućnosti </a:t>
            </a:r>
            <a:r>
              <a:rPr lang="hr-HR" sz="2100" dirty="0">
                <a:solidFill>
                  <a:srgbClr val="84756C"/>
                </a:solidFill>
                <a:latin typeface="Lato" panose="020F0502020204030203" pitchFamily="34" charset="0"/>
              </a:rPr>
              <a:t>umrežavanja i potencijalno dugoročni poslovni partneri</a:t>
            </a:r>
            <a:endParaRPr lang="en-US" sz="21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6D58E-3014-4595-B5C1-354ECC10ED6A}"/>
              </a:ext>
            </a:extLst>
          </p:cNvPr>
          <p:cNvSpPr txBox="1"/>
          <p:nvPr/>
        </p:nvSpPr>
        <p:spPr>
          <a:xfrm>
            <a:off x="464651" y="1547619"/>
            <a:ext cx="328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Mladi preduzetnici (New entrepreneurs - NE)</a:t>
            </a:r>
            <a:endParaRPr lang="en-GB" sz="220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56E24-C448-4457-AFCF-E357803912BD}"/>
              </a:ext>
            </a:extLst>
          </p:cNvPr>
          <p:cNvSpPr txBox="1"/>
          <p:nvPr/>
        </p:nvSpPr>
        <p:spPr>
          <a:xfrm>
            <a:off x="5277644" y="1609707"/>
            <a:ext cx="3519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Preduzetnici domaćini (Host entrepreneurs - HE)</a:t>
            </a:r>
            <a:endParaRPr lang="en-GB" sz="220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35CDA-C866-47C4-961C-1D9E268AF427}"/>
              </a:ext>
            </a:extLst>
          </p:cNvPr>
          <p:cNvSpPr txBox="1"/>
          <p:nvPr/>
        </p:nvSpPr>
        <p:spPr>
          <a:xfrm>
            <a:off x="599091" y="868941"/>
            <a:ext cx="88076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84756C"/>
                </a:solidFill>
                <a:latin typeface="Lato" panose="020F0502020204030203" pitchFamily="34" charset="0"/>
              </a:rPr>
              <a:t>Erasmus for Young Entrepreneurs </a:t>
            </a:r>
            <a:r>
              <a:rPr lang="sr-Latn-RS" sz="2200" dirty="0" smtClean="0">
                <a:solidFill>
                  <a:srgbClr val="84756C"/>
                </a:solidFill>
                <a:latin typeface="Lato" panose="020F0502020204030203" pitchFamily="34" charset="0"/>
              </a:rPr>
              <a:t>je</a:t>
            </a:r>
            <a:r>
              <a:rPr lang="en-US" sz="22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200" b="1" dirty="0">
                <a:solidFill>
                  <a:srgbClr val="84756C"/>
                </a:solidFill>
                <a:latin typeface="Lato" panose="020F0502020204030203" pitchFamily="34" charset="0"/>
              </a:rPr>
              <a:t>win-win</a:t>
            </a:r>
            <a:r>
              <a:rPr lang="en-US" sz="22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sr-Latn-RS" sz="2200" dirty="0" smtClean="0">
                <a:solidFill>
                  <a:srgbClr val="84756C"/>
                </a:solidFill>
                <a:latin typeface="Lato" panose="020F0502020204030203" pitchFamily="34" charset="0"/>
              </a:rPr>
              <a:t>za obe strane, za NE i HE.</a:t>
            </a:r>
            <a:endParaRPr lang="en-US" sz="22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9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8689" y="5368292"/>
            <a:ext cx="10788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Kako to izgleda u praksi?</a:t>
            </a:r>
            <a:endParaRPr lang="en-GB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27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163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702763-320E-401E-B223-45948F07B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66107"/>
              </p:ext>
            </p:extLst>
          </p:nvPr>
        </p:nvGraphicFramePr>
        <p:xfrm>
          <a:off x="448732" y="1208691"/>
          <a:ext cx="9151535" cy="475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575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702763-320E-401E-B223-45948F07B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341168"/>
              </p:ext>
            </p:extLst>
          </p:nvPr>
        </p:nvGraphicFramePr>
        <p:xfrm>
          <a:off x="438222" y="1460940"/>
          <a:ext cx="9151535" cy="475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056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238D0C90-26DE-4DBB-8C38-D5091A0F4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2" y="0"/>
            <a:ext cx="1810369" cy="12069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894286" y="567557"/>
            <a:ext cx="7667880" cy="651641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6414186"/>
            <a:ext cx="8882593" cy="507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500" dirty="0">
              <a:solidFill>
                <a:srgbClr val="84756C"/>
              </a:solidFill>
            </a:endParaRPr>
          </a:p>
        </p:txBody>
      </p:sp>
      <p:graphicFrame>
        <p:nvGraphicFramePr>
          <p:cNvPr id="2" name="Group 5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13770"/>
              </p:ext>
            </p:extLst>
          </p:nvPr>
        </p:nvGraphicFramePr>
        <p:xfrm>
          <a:off x="448733" y="898608"/>
          <a:ext cx="8919105" cy="5431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7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59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>
                          <a:solidFill>
                            <a:srgbClr val="84756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Države i destinacije i ukupna mesečna nadoknada za boravak </a:t>
                      </a:r>
                      <a:r>
                        <a:rPr lang="hr-HR" sz="1600" dirty="0" smtClean="0">
                          <a:solidFill>
                            <a:srgbClr val="84756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</a:t>
                      </a:r>
                      <a:r>
                        <a:rPr lang="hr-HR" sz="1600" dirty="0">
                          <a:solidFill>
                            <a:srgbClr val="84756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€)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 hMerge="1">
                  <a:txBody>
                    <a:bodyPr/>
                    <a:lstStyle/>
                    <a:p>
                      <a:pPr marL="342900" marR="0" lvl="0" indent="142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Denmark, Lichtenstein, Norway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1100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Ireland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Finland, Sweden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Austria, France, Italy, </a:t>
                      </a: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Iceland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Belgium, Germany, Luxembourg, Netherlands, Spain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830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Cyprus, Greece, Portugal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780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Turkey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750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Croatia, Malta, Slovenia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720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Estonia, Hungary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670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4034492489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Czech Republic, Latvia, Poland, Slovakia, Armenia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610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</a:t>
                      </a:r>
                      <a:r>
                        <a:rPr kumimoji="0" lang="en-IE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</a:t>
                      </a: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</a:t>
                      </a: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Bulgaria, </a:t>
                      </a:r>
                      <a:r>
                        <a:rPr kumimoji="0" lang="cs-CZ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</a:t>
                      </a: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kumimoji="0" lang="cs-CZ" sz="16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Macedonia</a:t>
                      </a: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Lithuania, Montenegro, Romania,</a:t>
                      </a:r>
                      <a:r>
                        <a:rPr kumimoji="0" lang="hr-H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Serbia</a:t>
                      </a: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</a:t>
                      </a: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Kosovo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560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159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Albania, Moldova, Ukraine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530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Outermost Regions of EU, OCTs and Entrepreneurs with special needs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4756C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1100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5FA9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4756C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1923" marR="51923" marT="25964" marB="25964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7132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8689" y="5368292"/>
            <a:ext cx="10788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Kako se prijavljuje?</a:t>
            </a:r>
            <a:endParaRPr lang="en-GB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3944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6D41A3B-2CA1-4902-928D-FC92DF3B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250731"/>
            <a:ext cx="9133490" cy="5044966"/>
          </a:xfrm>
        </p:spPr>
        <p:txBody>
          <a:bodyPr>
            <a:normAutofit/>
          </a:bodyPr>
          <a:lstStyle/>
          <a:p>
            <a:r>
              <a:rPr lang="hr-HR" sz="2500" dirty="0" smtClean="0">
                <a:solidFill>
                  <a:srgbClr val="84756C"/>
                </a:solidFill>
                <a:latin typeface="Lato" panose="020F0502020204030203" pitchFamily="34" charset="0"/>
              </a:rPr>
              <a:t>Aplicira se preko vebsajta </a:t>
            </a:r>
            <a:r>
              <a:rPr lang="hr-HR" sz="2500" dirty="0">
                <a:solidFill>
                  <a:srgbClr val="84756C"/>
                </a:solidFill>
                <a:latin typeface="Lato" panose="020F0502020204030203" pitchFamily="34" charset="0"/>
              </a:rPr>
              <a:t>Erasmus for Young Entrepreneurs</a:t>
            </a:r>
          </a:p>
          <a:p>
            <a:r>
              <a:rPr lang="hr-HR" sz="2500" dirty="0">
                <a:solidFill>
                  <a:srgbClr val="84756C"/>
                </a:solidFill>
                <a:latin typeface="Lato" panose="020F0502020204030203" pitchFamily="34" charset="0"/>
              </a:rPr>
              <a:t>CV, </a:t>
            </a:r>
            <a:r>
              <a:rPr lang="hr-HR" sz="2500" dirty="0" smtClean="0">
                <a:solidFill>
                  <a:srgbClr val="84756C"/>
                </a:solidFill>
                <a:latin typeface="Lato" panose="020F0502020204030203" pitchFamily="34" charset="0"/>
              </a:rPr>
              <a:t>motivacija i detaljan biznis plan </a:t>
            </a:r>
            <a:r>
              <a:rPr lang="hr-HR" sz="2500" dirty="0">
                <a:solidFill>
                  <a:srgbClr val="84756C"/>
                </a:solidFill>
                <a:latin typeface="Lato" panose="020F0502020204030203" pitchFamily="34" charset="0"/>
              </a:rPr>
              <a:t>(NE)</a:t>
            </a:r>
            <a:endParaRPr lang="hr-HR" sz="2500" dirty="0">
              <a:solidFill>
                <a:srgbClr val="84756C"/>
              </a:solidFill>
              <a:latin typeface="Lato" panose="020F050202020403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hr-HR" sz="2500" dirty="0" smtClean="0">
                <a:solidFill>
                  <a:srgbClr val="84756C"/>
                </a:solidFill>
                <a:latin typeface="Lato" panose="020F0502020204030203" pitchFamily="34" charset="0"/>
              </a:rPr>
              <a:t>Izbor lokalne kontakt tačke</a:t>
            </a:r>
            <a:endParaRPr lang="hr-HR" sz="2500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endParaRPr lang="hr-HR" sz="2500" b="1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endParaRPr lang="hr-HR" sz="2500" b="1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endParaRPr lang="hr-HR" sz="2500" b="1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pPr>
              <a:tabLst>
                <a:tab pos="4130675" algn="l"/>
              </a:tabLst>
            </a:pPr>
            <a:r>
              <a:rPr lang="hr-HR" sz="2500" b="1" dirty="0" smtClean="0">
                <a:solidFill>
                  <a:srgbClr val="84756C"/>
                </a:solidFill>
                <a:latin typeface="Lato" panose="020F0502020204030203" pitchFamily="34" charset="0"/>
              </a:rPr>
              <a:t>Nema rokova</a:t>
            </a:r>
            <a:endParaRPr lang="hr-HR" sz="2500" b="1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endParaRPr lang="hr-HR" sz="24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  <p:pic>
        <p:nvPicPr>
          <p:cNvPr id="3" name="Picture 2" descr="Close-up of Open sign on glass door">
            <a:extLst>
              <a:ext uri="{FF2B5EF4-FFF2-40B4-BE49-F238E27FC236}">
                <a16:creationId xmlns:a16="http://schemas.microsoft.com/office/drawing/2014/main" id="{4441FE72-6F2D-4580-8B34-4B584AD93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2" b="2"/>
          <a:stretch/>
        </p:blipFill>
        <p:spPr>
          <a:xfrm>
            <a:off x="3815254" y="3032710"/>
            <a:ext cx="3148927" cy="2769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50800" prstMaterial="dkEdge">
            <a:bevelT prst="relaxedInset"/>
            <a:bevelB w="50800"/>
          </a:sp3d>
        </p:spPr>
      </p:pic>
    </p:spTree>
    <p:extLst>
      <p:ext uri="{BB962C8B-B14F-4D97-AF65-F5344CB8AC3E}">
        <p14:creationId xmlns:p14="http://schemas.microsoft.com/office/powerpoint/2010/main" val="3482458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24607" y="5252678"/>
            <a:ext cx="71365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Ključni rezultati</a:t>
            </a:r>
            <a:endParaRPr lang="en-IE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27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195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5C68D-E7EC-AC82-CFD9-28F75DAD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7" y="980581"/>
            <a:ext cx="8717074" cy="45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036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06263" y="355047"/>
            <a:ext cx="4975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kern="0" dirty="0">
                <a:solidFill>
                  <a:srgbClr val="84756C"/>
                </a:solidFill>
                <a:latin typeface="+mj-lt"/>
              </a:rPr>
              <a:t>EYE Growth path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024151" y="386131"/>
            <a:ext cx="82809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211" y="866671"/>
            <a:ext cx="8515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Broj završenih razmena po godini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 descr="Desk with productivity items">
            <a:extLst>
              <a:ext uri="{FF2B5EF4-FFF2-40B4-BE49-F238E27FC236}">
                <a16:creationId xmlns:a16="http://schemas.microsoft.com/office/drawing/2014/main" id="{AB00E3CE-5926-436C-8453-45E65F7FE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63" y="2632705"/>
            <a:ext cx="3745430" cy="2496343"/>
          </a:xfrm>
          <a:prstGeom prst="rect">
            <a:avLst/>
          </a:prstGeom>
        </p:spPr>
      </p:pic>
      <p:graphicFrame>
        <p:nvGraphicFramePr>
          <p:cNvPr id="2" name="Content Placeholder 9">
            <a:extLst>
              <a:ext uri="{FF2B5EF4-FFF2-40B4-BE49-F238E27FC236}">
                <a16:creationId xmlns:a16="http://schemas.microsoft.com/office/drawing/2014/main" id="{1E2F1B67-84E1-43C0-B52A-2300A72D4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282701"/>
              </p:ext>
            </p:extLst>
          </p:nvPr>
        </p:nvGraphicFramePr>
        <p:xfrm>
          <a:off x="794657" y="1058085"/>
          <a:ext cx="2909595" cy="564558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9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342">
                <a:tc>
                  <a:txBody>
                    <a:bodyPr/>
                    <a:lstStyle/>
                    <a:p>
                      <a:r>
                        <a:rPr lang="sr-Latn-RS" sz="1800" dirty="0" smtClean="0">
                          <a:solidFill>
                            <a:srgbClr val="84756C"/>
                          </a:solidFill>
                        </a:rPr>
                        <a:t>Godina</a:t>
                      </a:r>
                      <a:endParaRPr lang="de-DE" sz="180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 smtClean="0">
                          <a:solidFill>
                            <a:srgbClr val="84756C"/>
                          </a:solidFill>
                        </a:rPr>
                        <a:t>Broj razmena</a:t>
                      </a:r>
                      <a:endParaRPr lang="en-GB" sz="180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2009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54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2010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310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2011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626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2012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1 157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2013</a:t>
                      </a:r>
                      <a:endParaRPr lang="en-GB" sz="1600" b="1" kern="800" baseline="0" dirty="0">
                        <a:solidFill>
                          <a:srgbClr val="84756C"/>
                        </a:solidFill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2 022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800" baseline="0" dirty="0">
                          <a:solidFill>
                            <a:srgbClr val="84756C"/>
                          </a:solidFill>
                        </a:rPr>
                        <a:t>2014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3 000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</a:rPr>
                        <a:t>2015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3 535</a:t>
                      </a:r>
                      <a:endParaRPr lang="de-DE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</a:rPr>
                        <a:t>2016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4 609</a:t>
                      </a:r>
                      <a:endParaRPr lang="de-DE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</a:rPr>
                        <a:t>2017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</a:rPr>
                        <a:t>5 823</a:t>
                      </a:r>
                      <a:endParaRPr lang="de-DE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cs-CZ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6 763</a:t>
                      </a:r>
                      <a:endParaRPr lang="de-DE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18705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</a:rPr>
                        <a:t>201</a:t>
                      </a:r>
                      <a:r>
                        <a:rPr lang="cs-CZ" sz="1600" kern="800" baseline="0" dirty="0">
                          <a:solidFill>
                            <a:srgbClr val="84756C"/>
                          </a:solidFill>
                        </a:rPr>
                        <a:t>9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800" baseline="0" dirty="0">
                          <a:solidFill>
                            <a:srgbClr val="84756C"/>
                          </a:solidFill>
                        </a:rPr>
                        <a:t>8 300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cs-CZ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GB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9 096</a:t>
                      </a:r>
                      <a:endParaRPr lang="de-DE" sz="1600" kern="800" baseline="0" dirty="0">
                        <a:solidFill>
                          <a:srgbClr val="8475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979114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10 054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135765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10 970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934584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r>
                        <a:rPr lang="en-GB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kern="800" baseline="0" dirty="0">
                          <a:solidFill>
                            <a:srgbClr val="84756C"/>
                          </a:solidFill>
                          <a:latin typeface="+mn-lt"/>
                          <a:ea typeface="+mn-ea"/>
                          <a:cs typeface="+mn-cs"/>
                        </a:rPr>
                        <a:t>11 293</a:t>
                      </a:r>
                    </a:p>
                  </a:txBody>
                  <a:tcPr marL="91417" marR="91417" marT="45711" marB="45711">
                    <a:lnL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52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3039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F8088-8360-4546-BF5D-33CDE645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0" y="878090"/>
            <a:ext cx="10754710" cy="782357"/>
          </a:xfrm>
        </p:spPr>
        <p:txBody>
          <a:bodyPr>
            <a:normAutofit/>
          </a:bodyPr>
          <a:lstStyle/>
          <a:p>
            <a:pPr algn="ctr"/>
            <a:r>
              <a:rPr lang="sr-Latn-RS" sz="3000" dirty="0" smtClean="0">
                <a:solidFill>
                  <a:srgbClr val="84756C"/>
                </a:solidFill>
              </a:rPr>
              <a:t>Zašto preduzetništvo</a:t>
            </a:r>
            <a:r>
              <a:rPr lang="en-GB" sz="3000" dirty="0" smtClean="0">
                <a:solidFill>
                  <a:srgbClr val="84756C"/>
                </a:solidFill>
              </a:rPr>
              <a:t>?</a:t>
            </a:r>
            <a:endParaRPr lang="en-IE" sz="3000" dirty="0">
              <a:solidFill>
                <a:srgbClr val="84756C"/>
              </a:solidFill>
            </a:endParaRPr>
          </a:p>
        </p:txBody>
      </p:sp>
      <p:graphicFrame>
        <p:nvGraphicFramePr>
          <p:cNvPr id="25" name="Content Placeholder 1">
            <a:extLst>
              <a:ext uri="{FF2B5EF4-FFF2-40B4-BE49-F238E27FC236}">
                <a16:creationId xmlns:a16="http://schemas.microsoft.com/office/drawing/2014/main" id="{3C7C5D2E-4A8A-F4AB-7796-5D8C0D093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939327"/>
              </p:ext>
            </p:extLst>
          </p:nvPr>
        </p:nvGraphicFramePr>
        <p:xfrm>
          <a:off x="599090" y="1769714"/>
          <a:ext cx="5696607" cy="410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2F01C0-1D71-4CF0-A385-7D882A124B45}"/>
              </a:ext>
            </a:extLst>
          </p:cNvPr>
          <p:cNvSpPr txBox="1">
            <a:spLocks/>
          </p:cNvSpPr>
          <p:nvPr/>
        </p:nvSpPr>
        <p:spPr>
          <a:xfrm>
            <a:off x="5328746" y="2477170"/>
            <a:ext cx="4582510" cy="410092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>
                <a:solidFill>
                  <a:srgbClr val="84756C"/>
                </a:solidFill>
              </a:rPr>
              <a:t>99% </a:t>
            </a:r>
            <a:r>
              <a:rPr lang="sr-Latn-RS" sz="1900" dirty="0" smtClean="0">
                <a:solidFill>
                  <a:srgbClr val="84756C"/>
                </a:solidFill>
              </a:rPr>
              <a:t>Evropskih preduzeća su MSP</a:t>
            </a:r>
            <a:r>
              <a:rPr lang="hr-HR" sz="1900" dirty="0" smtClean="0">
                <a:solidFill>
                  <a:srgbClr val="84756C"/>
                </a:solidFill>
              </a:rPr>
              <a:t>*</a:t>
            </a:r>
            <a:endParaRPr lang="hr-HR" sz="1900" dirty="0">
              <a:solidFill>
                <a:srgbClr val="84756C"/>
              </a:solidFill>
            </a:endParaRPr>
          </a:p>
          <a:p>
            <a:r>
              <a:rPr lang="sr-Latn-RS" sz="1900" dirty="0" smtClean="0">
                <a:solidFill>
                  <a:srgbClr val="84756C"/>
                </a:solidFill>
              </a:rPr>
              <a:t>Ova</a:t>
            </a:r>
            <a:r>
              <a:rPr lang="en-GB" sz="1900" dirty="0" smtClean="0">
                <a:solidFill>
                  <a:srgbClr val="84756C"/>
                </a:solidFill>
              </a:rPr>
              <a:t> </a:t>
            </a:r>
            <a:r>
              <a:rPr lang="en-GB" sz="1900" b="1" dirty="0">
                <a:solidFill>
                  <a:srgbClr val="84756C"/>
                </a:solidFill>
              </a:rPr>
              <a:t>23 </a:t>
            </a:r>
            <a:r>
              <a:rPr lang="en-GB" sz="1900" b="1" dirty="0" smtClean="0">
                <a:solidFill>
                  <a:srgbClr val="84756C"/>
                </a:solidFill>
              </a:rPr>
              <a:t>million</a:t>
            </a:r>
            <a:r>
              <a:rPr lang="sr-Latn-RS" sz="1900" b="1" dirty="0" smtClean="0">
                <a:solidFill>
                  <a:srgbClr val="84756C"/>
                </a:solidFill>
              </a:rPr>
              <a:t>a</a:t>
            </a:r>
            <a:r>
              <a:rPr lang="en-GB" sz="1900" b="1" dirty="0" smtClean="0">
                <a:solidFill>
                  <a:srgbClr val="84756C"/>
                </a:solidFill>
              </a:rPr>
              <a:t> </a:t>
            </a:r>
            <a:r>
              <a:rPr lang="sr-Latn-RS" sz="1900" b="1" dirty="0" smtClean="0">
                <a:solidFill>
                  <a:srgbClr val="84756C"/>
                </a:solidFill>
              </a:rPr>
              <a:t>preduzeća</a:t>
            </a:r>
            <a:r>
              <a:rPr lang="en-GB" sz="1900" b="1" dirty="0" smtClean="0">
                <a:solidFill>
                  <a:srgbClr val="84756C"/>
                </a:solidFill>
              </a:rPr>
              <a:t> </a:t>
            </a:r>
            <a:r>
              <a:rPr lang="sr-Latn-RS" sz="1900" dirty="0" smtClean="0">
                <a:solidFill>
                  <a:srgbClr val="84756C"/>
                </a:solidFill>
              </a:rPr>
              <a:t>kreira značajan broj evropskih radnih mesta, preciznije, upošljava preko 100 miliona ljudi</a:t>
            </a:r>
            <a:endParaRPr lang="en-GB" sz="1900" dirty="0">
              <a:solidFill>
                <a:srgbClr val="84756C"/>
              </a:solidFill>
            </a:endParaRPr>
          </a:p>
          <a:p>
            <a:r>
              <a:rPr lang="sr-Latn-RS" sz="1900" b="1" dirty="0" smtClean="0">
                <a:solidFill>
                  <a:srgbClr val="84756C"/>
                </a:solidFill>
              </a:rPr>
              <a:t>MSP i preduzetništvo su </a:t>
            </a:r>
            <a:r>
              <a:rPr lang="sr-Latn-RS" sz="1900" dirty="0" smtClean="0">
                <a:solidFill>
                  <a:srgbClr val="84756C"/>
                </a:solidFill>
              </a:rPr>
              <a:t>glavni pokretač za generisanje radnih mesta i ekonomskog razvoja u Evropi</a:t>
            </a:r>
            <a:endParaRPr lang="en-GB" sz="1900" dirty="0">
              <a:solidFill>
                <a:srgbClr val="84756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D4D0D3-CDCD-41AA-82EE-5AF93CF6742D}"/>
              </a:ext>
            </a:extLst>
          </p:cNvPr>
          <p:cNvSpPr txBox="1"/>
          <p:nvPr/>
        </p:nvSpPr>
        <p:spPr>
          <a:xfrm>
            <a:off x="712075" y="6089175"/>
            <a:ext cx="8263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84756C"/>
                </a:solidFill>
              </a:rPr>
              <a:t>*Manje od 250 zaposlenih</a:t>
            </a:r>
            <a:r>
              <a:rPr lang="en-US" dirty="0" smtClean="0">
                <a:solidFill>
                  <a:srgbClr val="84756C"/>
                </a:solidFill>
              </a:rPr>
              <a:t>, </a:t>
            </a:r>
            <a:r>
              <a:rPr lang="sr-Latn-RS" dirty="0" smtClean="0">
                <a:solidFill>
                  <a:srgbClr val="84756C"/>
                </a:solidFill>
              </a:rPr>
              <a:t>obrt ispod 50 miliona EUR</a:t>
            </a:r>
            <a:endParaRPr lang="en-US" dirty="0">
              <a:solidFill>
                <a:srgbClr val="8475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66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9384" y="0"/>
            <a:ext cx="2793415" cy="507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EYE </a:t>
            </a:r>
            <a:r>
              <a:rPr lang="sr-Latn-RS" sz="2400" b="1" dirty="0" smtClean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rezultati</a:t>
            </a:r>
            <a:endParaRPr lang="en-US" sz="2400" b="1" dirty="0">
              <a:solidFill>
                <a:srgbClr val="84756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68717" y="344213"/>
            <a:ext cx="6600497" cy="55809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US" altLang="en-US" sz="2200" b="1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Rešavanje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nezaposlenosti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mladih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Pružanje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opipljivog preduzetničkog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obrazovanja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Pružanje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praktične podrške malim i srednjim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preduzećima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Jačanje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veza na jedinstvenom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tržištu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Jačanje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preduzetničkih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stavova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Stvaranje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novih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preduzeća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Povećanje otpornosti kompanija na promene, </a:t>
            </a:r>
            <a:r>
              <a:rPr lang="hr-HR" altLang="en-US" sz="2200" b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razvoj poslovanja i </a:t>
            </a:r>
            <a:r>
              <a:rPr lang="hr-HR" altLang="en-US" sz="2200" b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inovacija</a:t>
            </a:r>
            <a:endParaRPr lang="en-US" altLang="en-US" sz="2200" b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F830F-25E0-44C1-B08C-89156ADA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" y="3247734"/>
            <a:ext cx="234106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957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3972" y="2627558"/>
            <a:ext cx="3086748" cy="172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r-HR" sz="2400" b="1" dirty="0" smtClean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Naš alumnisti dele svoje uspešne priče</a:t>
            </a:r>
            <a:endParaRPr lang="en-US" sz="2400" b="1" dirty="0">
              <a:solidFill>
                <a:srgbClr val="84756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19AF6-333B-4E73-8E33-03318D33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06780" y="662151"/>
            <a:ext cx="1785719" cy="2825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338B1-A96D-4183-AB2C-46C26729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65" y="959680"/>
            <a:ext cx="1962908" cy="315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E1462-3B68-4478-9C58-24E118899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329" y="594642"/>
            <a:ext cx="1862568" cy="3154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0EF7B2-6D8F-4F06-BFD8-D3E0AED25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1" y="3429000"/>
            <a:ext cx="1732558" cy="3154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2EDB37-E059-482C-B6B6-138BFBF90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421" y="3741683"/>
            <a:ext cx="1689242" cy="28417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16BFF5-0996-4598-AA9B-D21C4BCA7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919" y="3517824"/>
            <a:ext cx="1689242" cy="298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211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 in a crowd">
            <a:extLst>
              <a:ext uri="{FF2B5EF4-FFF2-40B4-BE49-F238E27FC236}">
                <a16:creationId xmlns:a16="http://schemas.microsoft.com/office/drawing/2014/main" id="{53A4F3E3-0215-4A88-96BD-A6EE6C765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/>
        </p:nvSpPr>
        <p:spPr>
          <a:xfrm>
            <a:off x="110213" y="1114097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RS" sz="2600" b="1" dirty="0" smtClean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Uticaj na Mlade preduzetnike</a:t>
            </a:r>
            <a:r>
              <a:rPr lang="en-US" sz="2600" b="1" dirty="0" smtClean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(NE)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7654" y="2160589"/>
            <a:ext cx="4907518" cy="388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Rezultati ispitivanja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altLang="en-US" sz="2000" i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58% 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j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mnogo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doprinelo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dobrom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početku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poslovanja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kompanije</a:t>
            </a:r>
            <a:endParaRPr lang="sr-Latn-RS" altLang="en-US" sz="2000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sr-Latn-R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može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biti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polazna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platforma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stvaranje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novih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preduzeća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36,5% „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potencijalnih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preduzetnika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izjavilo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 da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otvorili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sopstveni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biznis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nakon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razmene</a:t>
            </a:r>
            <a:endParaRPr lang="sr-Latn-RS" altLang="en-US" sz="2000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50% NE je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značajne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koristi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pronalaženju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dobavljača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kupca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zajedničkom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ulaganju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kratkom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roku</a:t>
            </a:r>
            <a:endParaRPr lang="sr-Latn-RS" altLang="en-US" sz="2000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 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smatra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je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preduzetništvo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rešenje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nezaposlenost</a:t>
            </a:r>
            <a:endParaRPr lang="en-US" altLang="en-US" sz="1300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362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iling woman entrepreneur">
            <a:extLst>
              <a:ext uri="{FF2B5EF4-FFF2-40B4-BE49-F238E27FC236}">
                <a16:creationId xmlns:a16="http://schemas.microsoft.com/office/drawing/2014/main" id="{250C5D65-6ACC-46AF-9305-FF0F5DB2D8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/>
        </p:nvSpPr>
        <p:spPr>
          <a:xfrm>
            <a:off x="74053" y="1166647"/>
            <a:ext cx="3851123" cy="872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RS" sz="2600" b="1" dirty="0" smtClean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Uticaj na Preduzetnika domaćina</a:t>
            </a:r>
            <a:r>
              <a:rPr lang="en-US" sz="2600" b="1" dirty="0" smtClean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>
                <a:solidFill>
                  <a:srgbClr val="84756C"/>
                </a:solidFill>
                <a:latin typeface="+mj-lt"/>
                <a:ea typeface="+mj-ea"/>
                <a:cs typeface="+mj-cs"/>
              </a:rPr>
              <a:t>(HE)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7333" y="2160589"/>
            <a:ext cx="4651411" cy="388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Rezultati ispitivanja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altLang="en-US" sz="2000" i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 HE je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izjavilo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je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steklo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'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ideje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tehnike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'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svoje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poslovanje</a:t>
            </a:r>
            <a:endParaRPr lang="sr-Latn-RS" altLang="en-US" sz="2000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53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 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razvilo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proizvode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usluge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nakon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razmene</a:t>
            </a:r>
            <a:endParaRPr lang="sr-Latn-RS" altLang="en-US" sz="2000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 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proširilo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svoje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poslovanje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druga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tržišta</a:t>
            </a:r>
            <a:r>
              <a:rPr lang="en-U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24%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njih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koji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rade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 </a:t>
            </a:r>
            <a:r>
              <a:rPr lang="en-US" altLang="en-US" sz="2000" i="0" dirty="0" err="1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zemlji</a:t>
            </a:r>
            <a:r>
              <a:rPr lang="en-US" altLang="en-US" sz="2000" i="0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sr-Latn-RS" altLang="en-US" sz="2000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iz koje je NE</a:t>
            </a:r>
            <a:endParaRPr lang="en-US" altLang="en-US" sz="2000" i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2396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8689" y="5368292"/>
            <a:ext cx="10788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Gde pronaći više informacija?</a:t>
            </a:r>
            <a:endParaRPr lang="en-GB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27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5042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Hotel bell">
            <a:extLst>
              <a:ext uri="{FF2B5EF4-FFF2-40B4-BE49-F238E27FC236}">
                <a16:creationId xmlns:a16="http://schemas.microsoft.com/office/drawing/2014/main" id="{9822FF27-07B7-4D12-A6BE-EDD3B6664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26676" y="1681249"/>
            <a:ext cx="5854262" cy="3064529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solidFill>
                  <a:srgbClr val="84756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Websites:</a:t>
            </a:r>
          </a:p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rgbClr val="84756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84756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www.erasmus-entrepreneurs.eu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84756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hr-HR" b="0" i="0" u="none" strike="noStrike" cap="none" spc="0" normalizeH="0" baseline="0" noProof="0" dirty="0">
              <a:ln>
                <a:noFill/>
              </a:ln>
              <a:solidFill>
                <a:srgbClr val="84756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hr-HR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IO za Srbiju: Poslovni inkubator Novi Sad</a:t>
            </a:r>
            <a:endParaRPr lang="hr-HR" i="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r-HR" b="0" i="0" u="none" strike="noStrike" cap="none" spc="0" normalizeH="0" baseline="0" noProof="0" dirty="0">
                <a:ln>
                  <a:noFill/>
                </a:ln>
                <a:solidFill>
                  <a:srgbClr val="84756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E-mail: </a:t>
            </a:r>
            <a:r>
              <a:rPr lang="hr-HR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vladimir.nikic@inkubator.biz</a:t>
            </a:r>
            <a:endParaRPr lang="hr-HR" i="0" dirty="0" smtClean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hr-HR" i="0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Mob: +381 63 11 33 012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rgbClr val="84756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5D63DC-81C3-4C66-94B3-25976D771316}"/>
              </a:ext>
            </a:extLst>
          </p:cNvPr>
          <p:cNvSpPr/>
          <p:nvPr/>
        </p:nvSpPr>
        <p:spPr>
          <a:xfrm>
            <a:off x="1436188" y="4500930"/>
            <a:ext cx="224101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500" dirty="0"/>
          </a:p>
          <a:p>
            <a:r>
              <a:rPr lang="hr-HR" sz="2500" b="1" dirty="0" err="1">
                <a:solidFill>
                  <a:srgbClr val="84756C"/>
                </a:solidFill>
              </a:rPr>
              <a:t>Social</a:t>
            </a:r>
            <a:r>
              <a:rPr lang="hr-HR" sz="2500" b="1" dirty="0">
                <a:solidFill>
                  <a:srgbClr val="84756C"/>
                </a:solidFill>
              </a:rPr>
              <a:t> </a:t>
            </a:r>
            <a:r>
              <a:rPr lang="hr-HR" sz="2500" b="1" dirty="0" err="1">
                <a:solidFill>
                  <a:srgbClr val="84756C"/>
                </a:solidFill>
              </a:rPr>
              <a:t>media</a:t>
            </a:r>
            <a:r>
              <a:rPr lang="hr-HR" sz="2500" b="1" dirty="0">
                <a:solidFill>
                  <a:srgbClr val="84756C"/>
                </a:solidFill>
              </a:rPr>
              <a:t>:</a:t>
            </a:r>
          </a:p>
          <a:p>
            <a:endParaRPr lang="hr-HR" sz="2500" dirty="0"/>
          </a:p>
        </p:txBody>
      </p:sp>
      <p:pic>
        <p:nvPicPr>
          <p:cNvPr id="35" name="Picture 2" descr="https://www.erasmus-entrepreneurs.eu/images/icon-facebook.png">
            <a:hlinkClick r:id="rId5"/>
            <a:extLst>
              <a:ext uri="{FF2B5EF4-FFF2-40B4-BE49-F238E27FC236}">
                <a16:creationId xmlns:a16="http://schemas.microsoft.com/office/drawing/2014/main" id="{6B0EDC3A-AB4C-4448-8A63-813208C0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4" y="573245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www.erasmus-entrepreneurs.eu/images/icon-linkedin.png">
            <a:hlinkClick r:id="rId7"/>
            <a:extLst>
              <a:ext uri="{FF2B5EF4-FFF2-40B4-BE49-F238E27FC236}">
                <a16:creationId xmlns:a16="http://schemas.microsoft.com/office/drawing/2014/main" id="{3FCB9229-C9EB-4335-BA98-4AF281BC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59" y="573245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www.erasmus-entrepreneurs.eu/images/icon-twitter.png">
            <a:hlinkClick r:id="rId9"/>
            <a:extLst>
              <a:ext uri="{FF2B5EF4-FFF2-40B4-BE49-F238E27FC236}">
                <a16:creationId xmlns:a16="http://schemas.microsoft.com/office/drawing/2014/main" id="{6BA49913-8107-49EC-B352-40BF1C5E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95" y="5720169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s://www.erasmus-entrepreneurs.eu/images/icon-youtube.png">
            <a:hlinkClick r:id="rId11"/>
            <a:extLst>
              <a:ext uri="{FF2B5EF4-FFF2-40B4-BE49-F238E27FC236}">
                <a16:creationId xmlns:a16="http://schemas.microsoft.com/office/drawing/2014/main" id="{CB1145EB-091B-43FA-97A4-28AE4F54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29" y="573245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6384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34207" y="5252678"/>
            <a:ext cx="614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Šta je </a:t>
            </a:r>
            <a:r>
              <a:rPr lang="hr-HR" sz="3500" b="1" dirty="0">
                <a:solidFill>
                  <a:srgbClr val="84756C"/>
                </a:solidFill>
                <a:latin typeface="+mj-lt"/>
              </a:rPr>
              <a:t>Erasmus for Young Entrepreneurs?</a:t>
            </a:r>
            <a:endParaRPr lang="en-GB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98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women working">
            <a:extLst>
              <a:ext uri="{FF2B5EF4-FFF2-40B4-BE49-F238E27FC236}">
                <a16:creationId xmlns:a16="http://schemas.microsoft.com/office/drawing/2014/main" id="{53DD44CD-FF00-443A-8861-BD16CFFE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71440D5-22F8-41B9-979D-20CEB88F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623" y="1163897"/>
            <a:ext cx="4448832" cy="43218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b="1" i="0" dirty="0">
                <a:solidFill>
                  <a:srgbClr val="84756C"/>
                </a:solidFill>
                <a:effectLst/>
                <a:latin typeface="Lato" panose="020F0502020204030203" pitchFamily="34" charset="0"/>
              </a:rPr>
              <a:t>Erasmus for Young </a:t>
            </a:r>
            <a:r>
              <a:rPr lang="en-US" sz="1900" b="1" i="0" dirty="0" smtClean="0">
                <a:solidFill>
                  <a:srgbClr val="84756C"/>
                </a:solidFill>
                <a:effectLst/>
                <a:latin typeface="Lato" panose="020F0502020204030203" pitchFamily="34" charset="0"/>
              </a:rPr>
              <a:t>Entrepreneurs</a:t>
            </a:r>
            <a:r>
              <a:rPr lang="hr-HR" sz="1900" dirty="0">
                <a:solidFill>
                  <a:srgbClr val="84756C"/>
                </a:solidFill>
                <a:latin typeface="Lato" panose="020F0502020204030203" pitchFamily="34" charset="0"/>
              </a:rPr>
              <a:t> je program Evropske unije koji pomaže ambicioznim evropskim preduzetnicima da steknu veštine neophodne za pokretanje i/ili uspešno vođenje malog biznisa u </a:t>
            </a:r>
            <a:r>
              <a:rPr lang="hr-HR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Evropi.</a:t>
            </a:r>
            <a:endParaRPr lang="hr-HR" sz="1900" b="0" i="0" dirty="0">
              <a:solidFill>
                <a:srgbClr val="84756C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900" b="0" i="0" dirty="0">
              <a:solidFill>
                <a:srgbClr val="84756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sr-Latn-RS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Mladi</a:t>
            </a:r>
            <a:r>
              <a:rPr lang="en-US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preduzetnici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okupljaju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razmenjuju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znanja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poslovne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ideje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sa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iskusnim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preduzetnikom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sa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kojim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sarađuju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od 1 do 6 </a:t>
            </a:r>
            <a:r>
              <a:rPr lang="en-US" sz="19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meseci</a:t>
            </a:r>
            <a:r>
              <a:rPr lang="sr-Latn-RS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, boraveći pritom</a:t>
            </a:r>
            <a:r>
              <a:rPr lang="en-US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u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inostranstvu</a:t>
            </a:r>
            <a:r>
              <a:rPr lang="en-US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r>
              <a:rPr lang="en-US" sz="1900" b="0" i="0" dirty="0">
                <a:solidFill>
                  <a:srgbClr val="84756C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b="0" i="0" dirty="0">
              <a:solidFill>
                <a:srgbClr val="84756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Boravak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je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delimično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finansiran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sredstvima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>
                <a:solidFill>
                  <a:srgbClr val="84756C"/>
                </a:solidFill>
                <a:latin typeface="Lato" panose="020F0502020204030203" pitchFamily="34" charset="0"/>
              </a:rPr>
              <a:t>Evropske</a:t>
            </a:r>
            <a:r>
              <a:rPr lang="en-US" sz="19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19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komisije</a:t>
            </a:r>
            <a:r>
              <a:rPr lang="sr-Latn-RS" sz="19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en-US" sz="19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76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81958" y="5326250"/>
            <a:ext cx="10788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Ko ima pravo učešća?</a:t>
            </a:r>
            <a:endParaRPr lang="en-GB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7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6D41A3B-2CA1-4902-928D-FC92DF3B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283" y="1267037"/>
            <a:ext cx="7409793" cy="5491656"/>
          </a:xfrm>
        </p:spPr>
        <p:txBody>
          <a:bodyPr>
            <a:noAutofit/>
          </a:bodyPr>
          <a:lstStyle/>
          <a:p>
            <a:pPr marL="357188" indent="-357188" algn="just"/>
            <a:r>
              <a:rPr lang="sr-Latn-RS" sz="2000" dirty="0" smtClean="0">
                <a:solidFill>
                  <a:srgbClr val="84756C"/>
                </a:solidFill>
                <a:latin typeface="Lato" panose="020F0502020204030203" pitchFamily="34" charset="0"/>
              </a:rPr>
              <a:t>Mladi</a:t>
            </a:r>
            <a:r>
              <a:rPr lang="en-IE" sz="20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preduzetnici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preduzetnici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domaćini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iz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27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država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članica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EU,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Velike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Britanije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drugih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zemalja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učesnica</a:t>
            </a:r>
            <a:r>
              <a:rPr lang="sr-Latn-RS" sz="20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hr-HR" sz="2000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pPr algn="just"/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Učešće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se ne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zasniva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na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nacionalnosti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tako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da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državljani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trećih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zemalja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mogu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da se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pridruže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, pod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uslovom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da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ispunjavaju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kriterijume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podobnosti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za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preduzetnike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koji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žele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da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budu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preduzetnici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ili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da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su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registrovali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posao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u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jednoj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od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zemalja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učesnica</a:t>
            </a:r>
            <a:r>
              <a:rPr lang="sr-Latn-RS" sz="20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hr-HR" sz="2000" dirty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pPr algn="just"/>
            <a:r>
              <a:rPr lang="en-IE" sz="2000" b="1" dirty="0">
                <a:solidFill>
                  <a:srgbClr val="84756C"/>
                </a:solidFill>
                <a:latin typeface="Lato" panose="020F0502020204030203" pitchFamily="34" charset="0"/>
              </a:rPr>
              <a:t>Ne </a:t>
            </a:r>
            <a:r>
              <a:rPr lang="en-IE" sz="2000" b="1" dirty="0" err="1">
                <a:solidFill>
                  <a:srgbClr val="84756C"/>
                </a:solidFill>
                <a:latin typeface="Lato" panose="020F0502020204030203" pitchFamily="34" charset="0"/>
              </a:rPr>
              <a:t>postoji</a:t>
            </a:r>
            <a:r>
              <a:rPr lang="en-IE" sz="2000" b="1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b="1" dirty="0" err="1">
                <a:solidFill>
                  <a:srgbClr val="84756C"/>
                </a:solidFill>
                <a:latin typeface="Lato" panose="020F0502020204030203" pitchFamily="34" charset="0"/>
              </a:rPr>
              <a:t>starosna</a:t>
            </a:r>
            <a:r>
              <a:rPr lang="en-IE" sz="2000" b="1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b="1" dirty="0" err="1">
                <a:solidFill>
                  <a:srgbClr val="84756C"/>
                </a:solidFill>
                <a:latin typeface="Lato" panose="020F0502020204030203" pitchFamily="34" charset="0"/>
              </a:rPr>
              <a:t>granica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za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učešće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novih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preduzetnika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preduzetnika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000" dirty="0" err="1">
                <a:solidFill>
                  <a:srgbClr val="84756C"/>
                </a:solidFill>
                <a:latin typeface="Lato" panose="020F0502020204030203" pitchFamily="34" charset="0"/>
              </a:rPr>
              <a:t>domaćina</a:t>
            </a:r>
            <a:r>
              <a:rPr lang="en-IE" sz="2000" dirty="0">
                <a:solidFill>
                  <a:srgbClr val="84756C"/>
                </a:solidFill>
                <a:latin typeface="Lato" panose="020F0502020204030203" pitchFamily="34" charset="0"/>
              </a:rPr>
              <a:t> (+18</a:t>
            </a:r>
            <a:r>
              <a:rPr lang="en-IE" sz="2000" dirty="0" smtClean="0">
                <a:solidFill>
                  <a:srgbClr val="84756C"/>
                </a:solidFill>
                <a:latin typeface="Lato" panose="020F0502020204030203" pitchFamily="34" charset="0"/>
              </a:rPr>
              <a:t>)</a:t>
            </a:r>
            <a:r>
              <a:rPr lang="sr-Latn-RS" sz="20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</a:p>
          <a:p>
            <a:pPr marL="0" indent="0" algn="just">
              <a:buNone/>
            </a:pPr>
            <a:endParaRPr lang="en-IE" sz="20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2F01C0-1D71-4CF0-A385-7D882A124B45}"/>
              </a:ext>
            </a:extLst>
          </p:cNvPr>
          <p:cNvSpPr txBox="1">
            <a:spLocks/>
          </p:cNvSpPr>
          <p:nvPr/>
        </p:nvSpPr>
        <p:spPr>
          <a:xfrm>
            <a:off x="5277644" y="1720187"/>
            <a:ext cx="5328000" cy="376554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6702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son smiling">
            <a:extLst>
              <a:ext uri="{FF2B5EF4-FFF2-40B4-BE49-F238E27FC236}">
                <a16:creationId xmlns:a16="http://schemas.microsoft.com/office/drawing/2014/main" id="{60DADE4C-FC58-4046-8CF4-E809BA6D5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63" y="3084215"/>
            <a:ext cx="2104507" cy="1403703"/>
          </a:xfrm>
          <a:prstGeom prst="rect">
            <a:avLst/>
          </a:prstGeom>
        </p:spPr>
      </p:pic>
      <p:pic>
        <p:nvPicPr>
          <p:cNvPr id="3" name="Picture 2" descr="Blonde businesswoman in boardroom">
            <a:extLst>
              <a:ext uri="{FF2B5EF4-FFF2-40B4-BE49-F238E27FC236}">
                <a16:creationId xmlns:a16="http://schemas.microsoft.com/office/drawing/2014/main" id="{FEEB712A-233A-417E-9C49-E4BE3E997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18" y="5297214"/>
            <a:ext cx="1772966" cy="1181977"/>
          </a:xfrm>
          <a:prstGeom prst="rect">
            <a:avLst/>
          </a:prstGeom>
        </p:spPr>
      </p:pic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6D41A3B-2CA1-4902-928D-FC92DF3B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9" y="1720187"/>
            <a:ext cx="4322383" cy="5016945"/>
          </a:xfrm>
        </p:spPr>
        <p:txBody>
          <a:bodyPr>
            <a:noAutofit/>
          </a:bodyPr>
          <a:lstStyle/>
          <a:p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Budući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preduzetnici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US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koji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planiraju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da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započnu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sopstveni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biznis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na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osnovu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konkretnog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projekta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koji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j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e 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opisan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u 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biznis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planu</a:t>
            </a:r>
            <a:endParaRPr lang="sr-Latn-RS" sz="2100" dirty="0" smtClean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P</a:t>
            </a:r>
            <a:r>
              <a:rPr lang="en-US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reduzetnici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u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ranim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fazama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od </a:t>
            </a:r>
            <a:r>
              <a:rPr lang="en-US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pokretanja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poslovanja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(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manje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od 3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godine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iskustva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u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vođenju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biznisa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)</a:t>
            </a:r>
            <a:endParaRPr lang="sr-Latn-RS" sz="2100" dirty="0" smtClean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r>
              <a:rPr lang="en-US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Bilo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da je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planirano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ili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vec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́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postojeće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posao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može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biti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u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bilo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kom</a:t>
            </a:r>
            <a:r>
              <a:rPr lang="en-US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US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sektoru</a:t>
            </a:r>
            <a:r>
              <a:rPr lang="en-U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sr-Latn-RS" sz="2100" dirty="0" smtClean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62F01C0-1D71-4CF0-A385-7D882A124B45}"/>
              </a:ext>
            </a:extLst>
          </p:cNvPr>
          <p:cNvSpPr txBox="1">
            <a:spLocks/>
          </p:cNvSpPr>
          <p:nvPr/>
        </p:nvSpPr>
        <p:spPr>
          <a:xfrm>
            <a:off x="5277644" y="1720187"/>
            <a:ext cx="5328000" cy="376554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3F047B1-0A0B-40D0-9340-596AB0C70A03}"/>
              </a:ext>
            </a:extLst>
          </p:cNvPr>
          <p:cNvSpPr txBox="1">
            <a:spLocks/>
          </p:cNvSpPr>
          <p:nvPr/>
        </p:nvSpPr>
        <p:spPr>
          <a:xfrm>
            <a:off x="5248019" y="1720187"/>
            <a:ext cx="4322383" cy="457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Uspešni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iskusni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preduzetnici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(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vlasnici-menadžeri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)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najmanje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3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godine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iskustva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u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vođenju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mikro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malih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ili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srednjih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preduzeća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(MSP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)</a:t>
            </a:r>
            <a:endParaRPr lang="sr-Latn-RS" sz="2100" dirty="0" smtClean="0">
              <a:solidFill>
                <a:srgbClr val="84756C"/>
              </a:solidFill>
              <a:latin typeface="Lato" panose="020F0502020204030203" pitchFamily="34" charset="0"/>
            </a:endParaRPr>
          </a:p>
          <a:p>
            <a:r>
              <a:rPr lang="en-IE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Vlasnici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MSP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ili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ljudi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koji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direktno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uključeni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u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preduzetništvo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nivou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upravnog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odbora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MSP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sr-Latn-RS" sz="2100" dirty="0" smtClean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6D58E-3014-4595-B5C1-354ECC10ED6A}"/>
              </a:ext>
            </a:extLst>
          </p:cNvPr>
          <p:cNvSpPr txBox="1"/>
          <p:nvPr/>
        </p:nvSpPr>
        <p:spPr>
          <a:xfrm>
            <a:off x="460408" y="974968"/>
            <a:ext cx="3501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Mladi preduzetnici (New </a:t>
            </a:r>
            <a:r>
              <a:rPr lang="hr-HR" sz="2200" b="1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entrepreneurs </a:t>
            </a:r>
            <a:r>
              <a:rPr lang="hr-HR" sz="2200" b="1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NE</a:t>
            </a:r>
            <a:r>
              <a:rPr lang="hr-HR" sz="2200" b="1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220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56E24-C448-4457-AFCF-E357803912BD}"/>
              </a:ext>
            </a:extLst>
          </p:cNvPr>
          <p:cNvSpPr txBox="1"/>
          <p:nvPr/>
        </p:nvSpPr>
        <p:spPr>
          <a:xfrm>
            <a:off x="5277644" y="972154"/>
            <a:ext cx="342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Preduzetnici domaćini (Host </a:t>
            </a:r>
            <a:r>
              <a:rPr lang="hr-HR" sz="2200" b="1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entrepreneurs </a:t>
            </a:r>
            <a:r>
              <a:rPr lang="hr-HR" sz="2200" b="1" dirty="0" smtClean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HE</a:t>
            </a:r>
            <a:r>
              <a:rPr lang="hr-HR" sz="2200" b="1" dirty="0">
                <a:solidFill>
                  <a:srgbClr val="8475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2200" dirty="0">
              <a:solidFill>
                <a:srgbClr val="8475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78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368C-94BB-EEA7-1068-78DF4E19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1023257"/>
            <a:ext cx="8596668" cy="620486"/>
          </a:xfrm>
        </p:spPr>
        <p:txBody>
          <a:bodyPr>
            <a:normAutofit fontScale="90000"/>
          </a:bodyPr>
          <a:lstStyle/>
          <a:p>
            <a:r>
              <a:rPr lang="hr-HR" sz="3900" dirty="0">
                <a:solidFill>
                  <a:srgbClr val="84756C"/>
                </a:solidFill>
                <a:latin typeface="Lato" panose="020F0502020204030203" pitchFamily="34" charset="0"/>
                <a:ea typeface="+mn-ea"/>
                <a:cs typeface="+mn-cs"/>
              </a:rPr>
              <a:t/>
            </a:r>
            <a:br>
              <a:rPr lang="hr-HR" sz="3900" dirty="0">
                <a:solidFill>
                  <a:srgbClr val="84756C"/>
                </a:solidFill>
                <a:latin typeface="Lato" panose="020F0502020204030203" pitchFamily="34" charset="0"/>
                <a:ea typeface="+mn-ea"/>
                <a:cs typeface="+mn-cs"/>
              </a:rPr>
            </a:br>
            <a:r>
              <a:rPr lang="hr-HR" sz="3900" dirty="0" smtClean="0">
                <a:solidFill>
                  <a:srgbClr val="84756C"/>
                </a:solidFill>
                <a:latin typeface="Lato" panose="020F0502020204030203" pitchFamily="34" charset="0"/>
                <a:ea typeface="+mn-ea"/>
                <a:cs typeface="+mn-cs"/>
              </a:rPr>
              <a:t>Uloge </a:t>
            </a:r>
            <a:r>
              <a:rPr lang="en-IE" sz="3900" dirty="0" smtClean="0">
                <a:solidFill>
                  <a:srgbClr val="84756C"/>
                </a:solidFill>
                <a:latin typeface="Lato" panose="020F0502020204030203" pitchFamily="34" charset="0"/>
                <a:ea typeface="+mn-ea"/>
                <a:cs typeface="+mn-cs"/>
              </a:rPr>
              <a:t>EYE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0C3E75-6FA2-2F0D-57CB-A9CF87DE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100" b="1" dirty="0" smtClean="0">
                <a:solidFill>
                  <a:srgbClr val="84756C"/>
                </a:solidFill>
                <a:latin typeface="Lato" panose="020F0502020204030203" pitchFamily="34" charset="0"/>
              </a:rPr>
              <a:t>Posredničke organizacije (</a:t>
            </a:r>
            <a:r>
              <a:rPr lang="en-IE" sz="2100" b="1" dirty="0" smtClean="0">
                <a:solidFill>
                  <a:srgbClr val="84756C"/>
                </a:solidFill>
                <a:latin typeface="Lato" panose="020F0502020204030203" pitchFamily="34" charset="0"/>
              </a:rPr>
              <a:t>Intermediary </a:t>
            </a:r>
            <a:r>
              <a:rPr lang="en-IE" sz="2100" b="1" dirty="0">
                <a:solidFill>
                  <a:srgbClr val="84756C"/>
                </a:solidFill>
                <a:latin typeface="Lato" panose="020F0502020204030203" pitchFamily="34" charset="0"/>
              </a:rPr>
              <a:t>Organisations </a:t>
            </a:r>
            <a:r>
              <a:rPr lang="sr-Latn-RS" sz="2100" b="1" dirty="0" smtClean="0">
                <a:solidFill>
                  <a:srgbClr val="84756C"/>
                </a:solidFill>
                <a:latin typeface="Lato" panose="020F0502020204030203" pitchFamily="34" charset="0"/>
              </a:rPr>
              <a:t>- </a:t>
            </a:r>
            <a:r>
              <a:rPr lang="en-IE" sz="2100" b="1" dirty="0" smtClean="0">
                <a:solidFill>
                  <a:srgbClr val="84756C"/>
                </a:solidFill>
                <a:latin typeface="Lato" panose="020F0502020204030203" pitchFamily="34" charset="0"/>
              </a:rPr>
              <a:t>IOs</a:t>
            </a:r>
            <a:r>
              <a:rPr lang="en-IE" sz="2100" b="1" dirty="0">
                <a:solidFill>
                  <a:srgbClr val="84756C"/>
                </a:solidFill>
                <a:latin typeface="Lato" panose="020F0502020204030203" pitchFamily="34" charset="0"/>
              </a:rPr>
              <a:t>)</a:t>
            </a:r>
          </a:p>
          <a:p>
            <a:pPr marL="0" indent="0">
              <a:buNone/>
            </a:pP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Organizacije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koje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sprovode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program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lokalnom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nivou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.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Trenutno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165 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organizacije, 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u 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34 </a:t>
            </a:r>
            <a:r>
              <a:rPr lang="en-IE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zemlje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,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promovišu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program,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regrutuju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spajaju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preduzetnike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, isplaćuju nadoknade</a:t>
            </a:r>
            <a:r>
              <a:rPr lang="en-IE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i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podržavaju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preduzetnike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tokom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razmene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en-IE" dirty="0"/>
          </a:p>
          <a:p>
            <a:r>
              <a:rPr lang="en-IE" sz="2100" b="1" dirty="0">
                <a:solidFill>
                  <a:srgbClr val="84756C"/>
                </a:solidFill>
                <a:latin typeface="Lato" panose="020F0502020204030203" pitchFamily="34" charset="0"/>
              </a:rPr>
              <a:t>Support Office </a:t>
            </a:r>
          </a:p>
          <a:p>
            <a:pPr marL="0" indent="0">
              <a:buNone/>
            </a:pP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Svakodnevno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upravljanje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programom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, help desk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za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kandidate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,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promocija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programa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na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>
                <a:solidFill>
                  <a:srgbClr val="84756C"/>
                </a:solidFill>
                <a:latin typeface="Lato" panose="020F0502020204030203" pitchFamily="34" charset="0"/>
              </a:rPr>
              <a:t>evropskom</a:t>
            </a:r>
            <a:r>
              <a:rPr lang="en-IE" sz="2100" dirty="0">
                <a:solidFill>
                  <a:srgbClr val="84756C"/>
                </a:solidFill>
                <a:latin typeface="Lato" panose="020F0502020204030203" pitchFamily="34" charset="0"/>
              </a:rPr>
              <a:t> </a:t>
            </a:r>
            <a:r>
              <a:rPr lang="en-IE" sz="2100" dirty="0" err="1" smtClean="0">
                <a:solidFill>
                  <a:srgbClr val="84756C"/>
                </a:solidFill>
                <a:latin typeface="Lato" panose="020F0502020204030203" pitchFamily="34" charset="0"/>
              </a:rPr>
              <a:t>nivou</a:t>
            </a:r>
            <a:r>
              <a:rPr lang="sr-Latn-RS" sz="2100" dirty="0" smtClean="0">
                <a:solidFill>
                  <a:srgbClr val="84756C"/>
                </a:solidFill>
                <a:latin typeface="Lato" panose="020F0502020204030203" pitchFamily="34" charset="0"/>
              </a:rPr>
              <a:t>.</a:t>
            </a:r>
            <a:endParaRPr lang="en-IE" sz="2100" dirty="0">
              <a:solidFill>
                <a:srgbClr val="84756C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7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87366" y="5347271"/>
            <a:ext cx="10788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dirty="0" smtClean="0">
                <a:solidFill>
                  <a:srgbClr val="84756C"/>
                </a:solidFill>
                <a:latin typeface="+mj-lt"/>
              </a:rPr>
              <a:t>Koji su benefiti?</a:t>
            </a:r>
            <a:endParaRPr lang="en-GB" sz="3500" dirty="0">
              <a:solidFill>
                <a:srgbClr val="84756C"/>
              </a:solidFill>
              <a:latin typeface="+mj-lt"/>
            </a:endParaRPr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8956BDB3-C668-4B28-9968-F9EBF71AB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931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020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7D5699-BDD6-470A-8781-1433D8773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F16A6B-94CD-4F6E-B607-09E7AA555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F47F6-3FA3-4526-82D1-6B48C094491B}">
  <ds:schemaRefs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1037</Words>
  <Application>Microsoft Office PowerPoint</Application>
  <PresentationFormat>Widescreen</PresentationFormat>
  <Paragraphs>169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Estrangelo Edessa</vt:lpstr>
      <vt:lpstr>Lato</vt:lpstr>
      <vt:lpstr>Trebuchet MS</vt:lpstr>
      <vt:lpstr>Verdana</vt:lpstr>
      <vt:lpstr>Wingdings 3</vt:lpstr>
      <vt:lpstr>Facet</vt:lpstr>
      <vt:lpstr>Erasmus for Young Entrepreneurs</vt:lpstr>
      <vt:lpstr>Zašto preduzetništvo?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Uloge EYE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Vladimir Nikic</cp:lastModifiedBy>
  <cp:revision>297</cp:revision>
  <dcterms:created xsi:type="dcterms:W3CDTF">2019-08-09T12:06:42Z</dcterms:created>
  <dcterms:modified xsi:type="dcterms:W3CDTF">2023-09-20T18:51:27Z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2022-04-13T13:11:57Z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f7ab9033-b777-4e67-b326-3be40690fa41</vt:lpwstr>
  </property>
  <property fmtid="{D5CDD505-2E9C-101B-9397-08002B2CF9AE}" pid="9" name="MSIP_Label_6bd9ddd1-4d20-43f6-abfa-fc3c07406f94_ContentBits">
    <vt:lpwstr>0</vt:lpwstr>
  </property>
</Properties>
</file>