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3" r:id="rId8"/>
    <p:sldId id="265" r:id="rId9"/>
    <p:sldId id="264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8" d="100"/>
          <a:sy n="108" d="100"/>
        </p:scale>
        <p:origin x="65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773B-FE96-9B2D-76E9-89D1416F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8E504-A3B5-F9CD-0CA2-6BD7716BC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4206-A5F5-05E0-76CB-4703E17B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A3CDF-8CDE-09E3-0198-E400007B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E6777-4678-12E6-28E8-0F93009F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58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C0A7B-0B71-CBD1-2C0C-7188C700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25C04-4503-1772-43FF-7A7DBDF2A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1882F-A54D-3A32-F6FF-6E96E2D3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8D8B-3539-1C8E-5EAA-A022682C6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82529-715F-2CF0-063C-9F4DF1AA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3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F439E-1458-2952-B27D-5F63A0ED4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95171-E8A7-2222-2D1A-C1DB95287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A6A8F-AB88-FD49-13FD-92E3C78D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7BED6-F5C2-E0C1-50D4-96940C32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5B6BE-9CDA-F32D-0D55-701D40C9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6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6B02-EBF8-9189-2457-1B80A3F0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C127-5DE8-2517-FF6E-AC935660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CFBED-6AAF-E4B0-7154-3C9AFFEF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88EB6-4D8A-A87D-574C-8C322CE4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F1801-EF96-D801-5B7F-24B52AD2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FBEE-3F36-8AA0-C654-2669EDAD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5DE00-20FC-DB43-8161-553E94106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A916-467A-65BD-A354-E8AB31DC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1AD63-1A0D-583F-C60C-33CED6CE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8F46E-5576-FBA6-2319-8B9E8770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9951-1A55-98A6-9C4C-1E735765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DB12-031A-33B6-5839-E11EBF23A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38241-347A-814B-BFE5-B4DB55A05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451B9-923B-E44D-8AF2-62E75BA8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FF776-4799-7374-3473-B3F9DE2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03829-0ABE-D01F-2A04-F0C9C6E7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1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5018-4FB5-239B-4F97-65D3EDF2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21FAC-17A2-1ABB-187A-8C2C0FE08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AEBF0-1491-C52B-DDF1-9A0C56044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8FA5D-7F74-4623-0EEE-D36D99C79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31C38-0398-F091-769D-2BAA75354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3BD8A-E729-B527-0577-DB296547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537E5-599B-233E-60F4-D64D5E1E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D5EB1-BB87-B828-1C4D-81AAB7E2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70F8-BEF7-0D27-7AFE-70C74BD9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EB109-0C6B-322F-CE18-2A9F11D7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650B3-0B4F-350B-6ED7-1F8A88B4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ED09D-DBEB-23F8-A1B2-97B63072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0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B7352-7F87-6D5D-C35C-D35E6CAB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1FB27-A4FD-FEB2-1EBB-2027F420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705BB-AB11-4DAF-FBFC-0C1B2E8E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9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0DC7E-2ED7-548F-3B98-07276329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B80B7-4A24-2F1B-482B-9E79DD47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BDAEF-982D-A92B-A7B5-464C0C8A4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6F760-0530-EB37-EBF7-EF05B4E5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A2466-71CA-61EA-7FE8-1E9AF22F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F8CD1-B858-F850-61AF-48EABABB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6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F812-3AA0-30DA-6F30-B69946B1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84557-7E5E-A1E0-B200-CF3393BDD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F5B31-C79F-B97B-33B4-14858CF89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2AF1F-E1CE-0E4E-5536-D4E9A1CA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B1614-0459-73D0-31C8-9623566A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F17E7-52AB-493B-2EAB-7456867F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7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A9BC-9249-6E5A-C2CF-8A68D06D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6B2AF-05B1-DD63-EE1C-FF8D76DEC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AD833-E296-9A06-6F8A-A6A1828EA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8680-2D36-471F-8E5D-B8FEA2EA7DCF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BE0C8-B21C-6B24-C680-31E9B04C6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6F2B2-7CE9-59D2-8BC4-7F92BF0E8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1EDF-C532-432C-AF2B-804555B77C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5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mogucnosti.rs/horizont-evropa-otvoreni-pozivi/" TargetMode="External"/><Relationship Id="rId2" Type="http://schemas.openxmlformats.org/officeDocument/2006/relationships/hyperlink" Target="https://shorturl.at/jxRT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ogucnosti@euinfo.rs" TargetMode="External"/><Relationship Id="rId2" Type="http://schemas.openxmlformats.org/officeDocument/2006/relationships/hyperlink" Target="mailto:snezana.andric@euinfo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jkEY2" TargetMode="External"/><Relationship Id="rId2" Type="http://schemas.openxmlformats.org/officeDocument/2006/relationships/hyperlink" Target="mailto:office@inovacionifond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ijQY4" TargetMode="External"/><Relationship Id="rId2" Type="http://schemas.openxmlformats.org/officeDocument/2006/relationships/hyperlink" Target="mailto:una@fcs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adea.ec.europa.eu/calls-proposals/data-space-cultural-heritage_en" TargetMode="External"/><Relationship Id="rId2" Type="http://schemas.openxmlformats.org/officeDocument/2006/relationships/hyperlink" Target="https://hadea.ec.europa.eu/calls-proposals/data-space-tourism_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elena.agenda.rs@undp.org" TargetMode="External"/><Relationship Id="rId2" Type="http://schemas.openxmlformats.org/officeDocument/2006/relationships/hyperlink" Target="https://www.undp.org/sr/serbia/projects/eu-za-zelenu-agendu-u-srbij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shorturl.at/sJRW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F3E0-5724-C450-97CA-C7E6BAA7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24FAC1-4DCB-748B-0B36-3DD56EBEC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61" y="-4439"/>
            <a:ext cx="6862439" cy="686243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51E7F-6316-6438-BF87-A66E94E4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15" y="0"/>
            <a:ext cx="999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4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E382-2962-1F64-DA50-B4BCC641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002"/>
            <a:ext cx="10515600" cy="1325563"/>
          </a:xfrm>
        </p:spPr>
        <p:txBody>
          <a:bodyPr/>
          <a:lstStyle/>
          <a:p>
            <a:pPr algn="ctr"/>
            <a:r>
              <a:rPr lang="sr-Latn-RS" b="1" dirty="0">
                <a:solidFill>
                  <a:srgbClr val="002060"/>
                </a:solidFill>
                <a:latin typeface="+mn-lt"/>
              </a:rPr>
              <a:t>Horizont Evropa / </a:t>
            </a:r>
            <a:r>
              <a:rPr lang="en-GB" sz="4400" b="1" i="0" dirty="0">
                <a:solidFill>
                  <a:srgbClr val="002060"/>
                </a:solidFill>
                <a:effectLst/>
                <a:latin typeface="+mn-lt"/>
              </a:rPr>
              <a:t>EEN2EIC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FCCF-0A82-365E-8582-E8A528D9F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2091954"/>
            <a:ext cx="10515600" cy="4351338"/>
          </a:xfrm>
        </p:spPr>
        <p:txBody>
          <a:bodyPr/>
          <a:lstStyle/>
          <a:p>
            <a:r>
              <a:rPr lang="sr-Latn-RS" sz="1800" b="1" dirty="0">
                <a:solidFill>
                  <a:srgbClr val="002060"/>
                </a:solidFill>
              </a:rPr>
              <a:t>Pokriva sve oblasti nauke, istraživanja i inovacije</a:t>
            </a:r>
          </a:p>
          <a:p>
            <a:r>
              <a:rPr lang="sr-Latn-RS" sz="1800" b="1" dirty="0">
                <a:solidFill>
                  <a:srgbClr val="002060"/>
                </a:solidFill>
              </a:rPr>
              <a:t>Svi pozivi na Funding and tenders:</a:t>
            </a:r>
            <a:r>
              <a:rPr lang="sr-Latn-RS" sz="1800" b="1" dirty="0"/>
              <a:t> </a:t>
            </a:r>
            <a:r>
              <a:rPr lang="sr-Latn-RS" sz="1800" dirty="0">
                <a:hlinkClick r:id="rId2"/>
              </a:rPr>
              <a:t>https://shorturl.at/jxRTZ</a:t>
            </a:r>
            <a:r>
              <a:rPr lang="sr-Latn-RS" sz="1800" dirty="0"/>
              <a:t> </a:t>
            </a:r>
          </a:p>
          <a:p>
            <a:r>
              <a:rPr lang="sr-Latn-RS" sz="1800" dirty="0">
                <a:solidFill>
                  <a:srgbClr val="002060"/>
                </a:solidFill>
              </a:rPr>
              <a:t>Ministarstvo nauke, tehnološkog razvoja i inovacija</a:t>
            </a:r>
          </a:p>
          <a:p>
            <a:r>
              <a:rPr lang="sr-Latn-RS" sz="1800" dirty="0">
                <a:solidFill>
                  <a:srgbClr val="002060"/>
                </a:solidFill>
              </a:rPr>
              <a:t>Kontakt tačke</a:t>
            </a:r>
            <a:r>
              <a:rPr lang="sr-Latn-RS" sz="1800" dirty="0"/>
              <a:t>: </a:t>
            </a:r>
            <a:r>
              <a:rPr lang="sr-Latn-RS" sz="1800" dirty="0">
                <a:hlinkClick r:id="rId3"/>
              </a:rPr>
              <a:t>https://eumogucnosti.rs/horizont-evropa-otvoreni-pozivi/</a:t>
            </a:r>
            <a:r>
              <a:rPr lang="sr-Latn-RS" sz="1800" dirty="0"/>
              <a:t> </a:t>
            </a:r>
          </a:p>
          <a:p>
            <a:r>
              <a:rPr lang="en-GB" sz="1800" b="1" i="0" dirty="0">
                <a:solidFill>
                  <a:srgbClr val="002060"/>
                </a:solidFill>
                <a:effectLst/>
              </a:rPr>
              <a:t>EEN2EIC – program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podrške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inovativnim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malim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srednjim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preduzećima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za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apliciranje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na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EIC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pozive</a:t>
            </a:r>
            <a:endParaRPr lang="sr-Latn-RS" sz="1800" b="1" i="0" dirty="0">
              <a:solidFill>
                <a:srgbClr val="002060"/>
              </a:solidFill>
              <a:effectLst/>
            </a:endParaRPr>
          </a:p>
          <a:p>
            <a:r>
              <a:rPr lang="en-GB" sz="1800" b="0" i="0" dirty="0" err="1">
                <a:solidFill>
                  <a:srgbClr val="002060"/>
                </a:solidFill>
                <a:effectLst/>
              </a:rPr>
              <a:t>poboljšanje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kapaciteta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malih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srednjih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preduzeća</a:t>
            </a:r>
            <a:r>
              <a:rPr lang="sr-Latn-RS" sz="1800" dirty="0">
                <a:solidFill>
                  <a:srgbClr val="002060"/>
                </a:solidFill>
              </a:rPr>
              <a:t> za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prijav</a:t>
            </a:r>
            <a:r>
              <a:rPr lang="sr-Latn-RS" sz="1800" b="0" i="0" dirty="0">
                <a:solidFill>
                  <a:srgbClr val="002060"/>
                </a:solidFill>
                <a:effectLst/>
              </a:rPr>
              <a:t>u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na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EIC</a:t>
            </a:r>
            <a:endParaRPr lang="sr-Latn-RS" sz="1800" b="0" i="0" dirty="0">
              <a:solidFill>
                <a:srgbClr val="00206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1" i="0" dirty="0" err="1">
                <a:solidFill>
                  <a:srgbClr val="002060"/>
                </a:solidFill>
                <a:effectLst/>
              </a:rPr>
              <a:t>Podrška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inovativnim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1" i="0" dirty="0" err="1">
                <a:solidFill>
                  <a:srgbClr val="002060"/>
                </a:solidFill>
                <a:effectLst/>
              </a:rPr>
              <a:t>kompanijama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 u</a:t>
            </a:r>
            <a:r>
              <a:rPr lang="sr-Latn-RS" sz="1800" b="1" i="0" dirty="0">
                <a:solidFill>
                  <a:srgbClr val="002060"/>
                </a:solidFill>
                <a:effectLst/>
              </a:rPr>
              <a:t>:</a:t>
            </a:r>
          </a:p>
          <a:p>
            <a:pPr marL="0" indent="0" algn="l">
              <a:buNone/>
            </a:pPr>
            <a:r>
              <a:rPr lang="sr-Latn-RS" sz="1800" dirty="0">
                <a:solidFill>
                  <a:srgbClr val="002060"/>
                </a:solidFill>
              </a:rPr>
              <a:t>-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zemljama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sa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nedovoljnim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učešćem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u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Horizont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Evropa program (HE)</a:t>
            </a:r>
            <a:endParaRPr lang="sr-Latn-RS" sz="1800" b="0" i="0" dirty="0">
              <a:solidFill>
                <a:srgbClr val="002060"/>
              </a:solidFill>
              <a:effectLst/>
            </a:endParaRPr>
          </a:p>
          <a:p>
            <a:pPr marL="0" indent="0" algn="l">
              <a:buNone/>
            </a:pPr>
            <a:r>
              <a:rPr lang="sr-Latn-RS" sz="1800" dirty="0">
                <a:solidFill>
                  <a:srgbClr val="002060"/>
                </a:solidFill>
              </a:rPr>
              <a:t>-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inovativnim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kompanijama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koje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vode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žene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širom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EU</a:t>
            </a:r>
            <a:endParaRPr lang="sr-Latn-RS" sz="1800" b="0" i="0" dirty="0">
              <a:solidFill>
                <a:srgbClr val="002060"/>
              </a:solidFill>
              <a:effectLst/>
            </a:endParaRPr>
          </a:p>
          <a:p>
            <a:pPr marL="0" indent="0" algn="l">
              <a:buNone/>
            </a:pPr>
            <a:r>
              <a:rPr lang="sr-Latn-RS" sz="1800" dirty="0">
                <a:solidFill>
                  <a:srgbClr val="002060"/>
                </a:solidFill>
              </a:rPr>
              <a:t>- 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i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pridruženim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članicama</a:t>
            </a:r>
            <a:r>
              <a:rPr lang="sr-Latn-RS" sz="1800" b="0" i="0" dirty="0">
                <a:solidFill>
                  <a:srgbClr val="002060"/>
                </a:solidFill>
                <a:effectLst/>
              </a:rPr>
              <a:t>.</a:t>
            </a:r>
            <a:endParaRPr lang="en-GB" sz="1800" b="0" i="0" dirty="0">
              <a:solidFill>
                <a:srgbClr val="002060"/>
              </a:solidFill>
              <a:effectLst/>
            </a:endParaRPr>
          </a:p>
          <a:p>
            <a:endParaRPr lang="en-GB" sz="2000" i="0" dirty="0">
              <a:effectLst/>
            </a:endParaRPr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5FD753-1622-B16B-FD33-C9408563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15" y="3869273"/>
            <a:ext cx="5320683" cy="29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5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C485A-683C-2D1C-415D-53731326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Ostanimo u kontaktu </a:t>
            </a:r>
            <a:r>
              <a:rPr lang="sr-Latn-RS" b="1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70DF-B22E-284B-6FC5-6B81BAEB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03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Latn-RS" b="1" dirty="0">
                <a:solidFill>
                  <a:srgbClr val="002060"/>
                </a:solidFill>
              </a:rPr>
              <a:t>Mejl adresa:</a:t>
            </a:r>
            <a:r>
              <a:rPr lang="sr-Latn-RS" b="1" dirty="0"/>
              <a:t> </a:t>
            </a:r>
            <a:r>
              <a:rPr lang="sr-Latn-RS" dirty="0">
                <a:hlinkClick r:id="rId2"/>
              </a:rPr>
              <a:t>snezana.andric@euinfo.rs</a:t>
            </a:r>
            <a:r>
              <a:rPr lang="sr-Latn-RS" dirty="0"/>
              <a:t>, </a:t>
            </a:r>
            <a:r>
              <a:rPr lang="en-GB" b="0" i="0" u="none" strike="noStrike" dirty="0">
                <a:effectLst/>
                <a:latin typeface="Saira"/>
                <a:hlinkClick r:id="rId3"/>
              </a:rPr>
              <a:t>mogucnosti@euinfo.rs</a:t>
            </a:r>
            <a:r>
              <a:rPr lang="sr-Latn-RS" b="0" i="0" u="none" strike="noStrike" dirty="0">
                <a:effectLst/>
                <a:latin typeface="Saira"/>
              </a:rPr>
              <a:t> </a:t>
            </a:r>
            <a:endParaRPr lang="sr-Latn-RS" dirty="0"/>
          </a:p>
          <a:p>
            <a:pPr marL="0" indent="0">
              <a:buNone/>
            </a:pPr>
            <a:r>
              <a:rPr lang="sr-Latn-RS" b="1" dirty="0">
                <a:solidFill>
                  <a:srgbClr val="002060"/>
                </a:solidFill>
              </a:rPr>
              <a:t>Youtube link: </a:t>
            </a:r>
            <a:r>
              <a:rPr lang="sr-Latn-RS" dirty="0">
                <a:solidFill>
                  <a:srgbClr val="002060"/>
                </a:solidFill>
              </a:rPr>
              <a:t>EU u Srbiji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5A5FA-85DE-F6EB-7EF5-D4D42486D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732"/>
            <a:ext cx="12192000" cy="31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7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8734A8-FE07-6C97-1923-BB5E7ACA2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56" y="1517586"/>
            <a:ext cx="4848044" cy="3232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43801-15BB-780D-753E-41B17B980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" y="4749618"/>
            <a:ext cx="3162574" cy="2108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DD898-9956-9F04-7DC7-C94A915E4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1" y="4749617"/>
            <a:ext cx="3162574" cy="2108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3A92A9-F52F-306C-6CF8-F465865DC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01" y="4749617"/>
            <a:ext cx="3162577" cy="2108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E7B976-11C1-6DE4-16DD-9E6EDA35F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01" y="4749616"/>
            <a:ext cx="3162576" cy="210838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41FD025-4661-8DCF-9E9A-1E7908AF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039" y="0"/>
            <a:ext cx="2533961" cy="16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D1A41D2-6F85-B604-728B-B0514788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84" y="-18314"/>
            <a:ext cx="2561432" cy="17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DC16A-A652-9100-F772-96B5121A2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12"/>
            <a:ext cx="7341833" cy="51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FE00-6142-D0FE-8BB8-09BB4F676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A5A3F-2DF5-DC28-F0AC-F6AC32A07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F8438-3A3B-2191-5A16-C4D4C3EA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0347A5-39EA-B5E4-9959-59CE09B47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135702"/>
          </a:xfrm>
        </p:spPr>
      </p:pic>
    </p:spTree>
    <p:extLst>
      <p:ext uri="{BB962C8B-B14F-4D97-AF65-F5344CB8AC3E}">
        <p14:creationId xmlns:p14="http://schemas.microsoft.com/office/powerpoint/2010/main" val="113289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FEC8F09-AE2D-0EF7-E87E-C8B1EE971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84739" cy="3284739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7373E7-F0C9-0045-232A-04BECE8E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69" y="3573262"/>
            <a:ext cx="3268631" cy="32686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C0FB32-93F5-F74D-1E63-DCAA581C4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263"/>
            <a:ext cx="3284738" cy="32847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AFFDF2-5914-B1EF-F77A-C64C2B36B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61" y="0"/>
            <a:ext cx="3284739" cy="32847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E5EF5D-1FF9-F240-3997-3FC5E102A0EA}"/>
              </a:ext>
            </a:extLst>
          </p:cNvPr>
          <p:cNvSpPr txBox="1"/>
          <p:nvPr/>
        </p:nvSpPr>
        <p:spPr>
          <a:xfrm>
            <a:off x="3687531" y="1720840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mogućnosti o</a:t>
            </a:r>
            <a:r>
              <a:rPr lang="sr-Latn-R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avgusta 2023:</a:t>
            </a:r>
            <a:br>
              <a:rPr lang="sr-Latn-R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- 12 događaja</a:t>
            </a:r>
            <a:r>
              <a:rPr lang="sr-Latn-R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sr-Latn-R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 grada;</a:t>
            </a:r>
            <a:endParaRPr lang="sr-Latn-R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R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r-Latn-R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predstavljenih programa; </a:t>
            </a:r>
          </a:p>
          <a:p>
            <a:r>
              <a:rPr lang="sr-Latn-R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- 400 uživo, preko 1000 onlajn; </a:t>
            </a:r>
          </a:p>
          <a:p>
            <a:r>
              <a:rPr lang="sr-Latn-R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sektori: audiovizuelni sektor, kultura, inovacije, digitalizacija, </a:t>
            </a:r>
          </a:p>
          <a:p>
            <a:r>
              <a:rPr lang="sr-Latn-R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R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reduzetništvo</a:t>
            </a:r>
            <a:r>
              <a:rPr lang="sr-Latn-R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sr-Latn-R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MSP, civilno društvo, </a:t>
            </a:r>
          </a:p>
          <a:p>
            <a:r>
              <a:rPr lang="sr-Latn-R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studentska mobilnost i obrazovanje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22E0-74E0-B5AF-7E69-D9A7E176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000" b="1" i="0" dirty="0">
                <a:solidFill>
                  <a:srgbClr val="002060"/>
                </a:solidFill>
                <a:effectLst/>
                <a:latin typeface="+mn-lt"/>
              </a:rPr>
              <a:t>Srbija i EU za inovacije: 10,3 miliona evra za akademski i privatni sektor Srbije</a:t>
            </a:r>
            <a:br>
              <a:rPr lang="pl-PL" b="1" i="0" dirty="0">
                <a:solidFill>
                  <a:srgbClr val="4A4E57"/>
                </a:solidFill>
                <a:effectLst/>
                <a:latin typeface="Saira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5409D-8F42-B472-FCAB-A8EFCC3E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61" y="1707754"/>
            <a:ext cx="10515600" cy="4351338"/>
          </a:xfrm>
        </p:spPr>
        <p:txBody>
          <a:bodyPr>
            <a:normAutofit/>
          </a:bodyPr>
          <a:lstStyle/>
          <a:p>
            <a:r>
              <a:rPr lang="en-GB" sz="1700" b="1" i="0" dirty="0">
                <a:solidFill>
                  <a:srgbClr val="002060"/>
                </a:solidFill>
                <a:effectLst/>
              </a:rPr>
              <a:t>Program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ranog</a:t>
            </a:r>
            <a:r>
              <a:rPr lang="en-GB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razvoja</a:t>
            </a:r>
            <a:r>
              <a:rPr lang="sr-Latn-RS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1700" i="0" dirty="0">
                <a:solidFill>
                  <a:srgbClr val="002060"/>
                </a:solidFill>
                <a:effectLst/>
              </a:rPr>
              <a:t>(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startapa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koji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su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u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ranoj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fazi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razvoja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,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finansijsk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podršk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do </a:t>
            </a:r>
            <a:r>
              <a:rPr lang="en-GB" sz="1700" b="1" i="0" dirty="0">
                <a:solidFill>
                  <a:srgbClr val="002060"/>
                </a:solidFill>
                <a:effectLst/>
              </a:rPr>
              <a:t>120.000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evra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sa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70%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učešća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Fonda po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pojedinačnom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projektu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)</a:t>
            </a:r>
            <a:r>
              <a:rPr lang="sr-Latn-RS" sz="1700" b="0" dirty="0">
                <a:solidFill>
                  <a:srgbClr val="002060"/>
                </a:solidFill>
              </a:rPr>
              <a:t>;</a:t>
            </a:r>
            <a:endParaRPr lang="sr-Latn-RS" sz="1700" i="0" dirty="0">
              <a:solidFill>
                <a:srgbClr val="002060"/>
              </a:solidFill>
              <a:effectLst/>
            </a:endParaRPr>
          </a:p>
          <a:p>
            <a:r>
              <a:rPr lang="en-GB" sz="1700" b="1" i="0" dirty="0">
                <a:solidFill>
                  <a:srgbClr val="002060"/>
                </a:solidFill>
                <a:effectLst/>
              </a:rPr>
              <a:t>Program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sufinansiranja</a:t>
            </a:r>
            <a:r>
              <a:rPr lang="en-GB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inovacija</a:t>
            </a:r>
            <a:r>
              <a:rPr lang="sr-Latn-RS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1700" i="0" dirty="0">
                <a:solidFill>
                  <a:srgbClr val="002060"/>
                </a:solidFill>
                <a:effectLst/>
              </a:rPr>
              <a:t>(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tehnoloških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inovacija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etabliranih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preduzeća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, do </a:t>
            </a:r>
            <a:r>
              <a:rPr lang="en-GB" sz="1700" b="1" i="0" dirty="0">
                <a:solidFill>
                  <a:srgbClr val="002060"/>
                </a:solidFill>
                <a:effectLst/>
              </a:rPr>
              <a:t>500.000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evra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, </a:t>
            </a:r>
            <a:r>
              <a:rPr lang="sr-Latn-RS" sz="1700" dirty="0">
                <a:solidFill>
                  <a:srgbClr val="002060"/>
                </a:solidFill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sa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učešćem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Fonda od 60%/70%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 </a:t>
            </a:r>
            <a:r>
              <a:rPr lang="en-GB" sz="1700" i="0" dirty="0">
                <a:solidFill>
                  <a:srgbClr val="002060"/>
                </a:solidFill>
                <a:effectLst/>
              </a:rPr>
              <a:t> i </a:t>
            </a:r>
            <a:endParaRPr lang="sr-Latn-RS" sz="1700" i="0" dirty="0">
              <a:solidFill>
                <a:srgbClr val="002060"/>
              </a:solidFill>
              <a:effectLst/>
            </a:endParaRPr>
          </a:p>
          <a:p>
            <a:r>
              <a:rPr lang="en-GB" sz="1700" b="1" i="0" dirty="0">
                <a:solidFill>
                  <a:srgbClr val="002060"/>
                </a:solidFill>
                <a:effectLst/>
              </a:rPr>
              <a:t>Program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saradnje</a:t>
            </a:r>
            <a:r>
              <a:rPr lang="en-GB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nauke</a:t>
            </a:r>
            <a:r>
              <a:rPr lang="en-GB" sz="1700" b="1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700" b="1" i="0" dirty="0" err="1">
                <a:solidFill>
                  <a:srgbClr val="002060"/>
                </a:solidFill>
                <a:effectLst/>
              </a:rPr>
              <a:t>privrede</a:t>
            </a:r>
            <a:r>
              <a:rPr lang="sr-Latn-RS" sz="1700" b="1" i="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1700" i="0" dirty="0">
                <a:solidFill>
                  <a:srgbClr val="002060"/>
                </a:solidFill>
                <a:effectLst/>
              </a:rPr>
              <a:t>(</a:t>
            </a:r>
            <a:r>
              <a:rPr lang="sr-Latn-RS" sz="1700" dirty="0">
                <a:solidFill>
                  <a:srgbClr val="002060"/>
                </a:solidFill>
              </a:rPr>
              <a:t>s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aradnje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privatnog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sektora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naučnoistraživačkih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o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rganizacija</a:t>
            </a:r>
            <a:r>
              <a:rPr lang="sr-Latn-RS" sz="1700" dirty="0">
                <a:solidFill>
                  <a:srgbClr val="002060"/>
                </a:solidFill>
              </a:rPr>
              <a:t>,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pt-BR" sz="1700" b="0" i="0" dirty="0">
                <a:solidFill>
                  <a:srgbClr val="002060"/>
                </a:solidFill>
                <a:effectLst/>
              </a:rPr>
              <a:t>do </a:t>
            </a:r>
            <a:r>
              <a:rPr lang="pt-BR" sz="1700" b="1" i="0" dirty="0">
                <a:solidFill>
                  <a:srgbClr val="002060"/>
                </a:solidFill>
                <a:effectLst/>
              </a:rPr>
              <a:t>500.000 evra </a:t>
            </a:r>
            <a:r>
              <a:rPr lang="pt-BR" sz="1700" b="0" i="0" dirty="0">
                <a:solidFill>
                  <a:srgbClr val="002060"/>
                </a:solidFill>
                <a:effectLst/>
              </a:rPr>
              <a:t>sa 60%/70% učešća </a:t>
            </a:r>
            <a:r>
              <a:rPr lang="sr-Latn-RS" sz="17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GB" sz="1700" i="0" dirty="0">
                <a:solidFill>
                  <a:srgbClr val="002060"/>
                </a:solidFill>
                <a:effectLst/>
              </a:rPr>
              <a:t>.</a:t>
            </a:r>
            <a:endParaRPr lang="sr-Latn-RS" sz="1700" dirty="0">
              <a:solidFill>
                <a:srgbClr val="002060"/>
              </a:solidFill>
            </a:endParaRPr>
          </a:p>
          <a:p>
            <a:r>
              <a:rPr lang="pl-PL" sz="1700" b="1" i="0" dirty="0">
                <a:solidFill>
                  <a:srgbClr val="002060"/>
                </a:solidFill>
                <a:effectLst/>
              </a:rPr>
              <a:t>ROK: 01. april 2024. godine u podne</a:t>
            </a:r>
            <a:endParaRPr lang="sr-Latn-RS" sz="1700" b="0" i="0" dirty="0">
              <a:solidFill>
                <a:srgbClr val="002060"/>
              </a:solidFill>
              <a:effectLst/>
            </a:endParaRPr>
          </a:p>
          <a:p>
            <a:r>
              <a:rPr lang="sr-Latn-RS" sz="1700" i="1" dirty="0">
                <a:solidFill>
                  <a:srgbClr val="002060"/>
                </a:solidFill>
              </a:rPr>
              <a:t>O</a:t>
            </a:r>
            <a:r>
              <a:rPr lang="en-GB" sz="1700" b="0" i="1" dirty="0" err="1">
                <a:solidFill>
                  <a:srgbClr val="002060"/>
                </a:solidFill>
                <a:effectLst/>
              </a:rPr>
              <a:t>nline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 Info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sesij</a:t>
            </a:r>
            <a:r>
              <a:rPr lang="sr-Latn-RS" sz="1700" dirty="0">
                <a:solidFill>
                  <a:srgbClr val="002060"/>
                </a:solidFill>
              </a:rPr>
              <a:t>e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svakog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četvrtka</a:t>
            </a:r>
            <a:r>
              <a:rPr lang="en-GB" sz="1700" b="0" i="0" dirty="0">
                <a:solidFill>
                  <a:srgbClr val="002060"/>
                </a:solidFill>
                <a:effectLst/>
              </a:rPr>
              <a:t> od 13 </a:t>
            </a:r>
            <a:r>
              <a:rPr lang="en-GB" sz="1700" b="0" i="0" dirty="0" err="1">
                <a:solidFill>
                  <a:srgbClr val="002060"/>
                </a:solidFill>
                <a:effectLst/>
              </a:rPr>
              <a:t>časova</a:t>
            </a:r>
            <a:endParaRPr lang="sr-Latn-RS" sz="1700" b="0" i="0" dirty="0">
              <a:solidFill>
                <a:srgbClr val="002060"/>
              </a:solidFill>
              <a:effectLst/>
            </a:endParaRPr>
          </a:p>
          <a:p>
            <a:r>
              <a:rPr lang="sr-Latn-RS" sz="1700" dirty="0">
                <a:solidFill>
                  <a:srgbClr val="002060"/>
                </a:solidFill>
              </a:rPr>
              <a:t>Fond za inovacionu delatnost: </a:t>
            </a:r>
            <a:r>
              <a:rPr lang="en-GB" sz="1700" b="1" i="0" u="none" strike="noStrike" dirty="0">
                <a:solidFill>
                  <a:srgbClr val="FFFFFF"/>
                </a:solidFill>
                <a:effectLst/>
                <a:hlinkClick r:id="rId2"/>
              </a:rPr>
              <a:t>office@inovacionifond.rs</a:t>
            </a:r>
            <a:endParaRPr lang="sr-Latn-RS" sz="1700" b="1" i="0" u="none" strike="noStrike" dirty="0">
              <a:solidFill>
                <a:srgbClr val="FFFFFF"/>
              </a:solidFill>
              <a:effectLst/>
            </a:endParaRPr>
          </a:p>
          <a:p>
            <a:r>
              <a:rPr lang="sr-Latn-RS" sz="1700" dirty="0">
                <a:solidFill>
                  <a:srgbClr val="002060"/>
                </a:solidFill>
              </a:rPr>
              <a:t>Uspešna priča – program sufinansiranja inovacija: </a:t>
            </a:r>
          </a:p>
          <a:p>
            <a:pPr marL="0" indent="0">
              <a:buNone/>
            </a:pPr>
            <a:r>
              <a:rPr lang="sr-Latn-RS" sz="1400" dirty="0">
                <a:hlinkClick r:id="rId3"/>
              </a:rPr>
              <a:t>https://shorturl.at/jkEY2</a:t>
            </a:r>
            <a:r>
              <a:rPr lang="sr-Latn-RS" sz="1400" dirty="0"/>
              <a:t> </a:t>
            </a:r>
            <a:endParaRPr lang="en-GB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030A02-A819-66C5-6075-1E5458D50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71" y="3647925"/>
            <a:ext cx="5510629" cy="32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6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8E91-14AF-5CBF-0F2B-69B49B20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600" b="1" dirty="0">
                <a:solidFill>
                  <a:srgbClr val="002060"/>
                </a:solidFill>
                <a:latin typeface="+mn-lt"/>
              </a:rPr>
              <a:t>I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+mn-lt"/>
              </a:rPr>
              <a:t>novativna</a:t>
            </a:r>
            <a:r>
              <a:rPr lang="en-GB" sz="36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GB" sz="3600" b="1" i="0" dirty="0" err="1">
                <a:solidFill>
                  <a:srgbClr val="002060"/>
                </a:solidFill>
                <a:effectLst/>
                <a:latin typeface="+mn-lt"/>
              </a:rPr>
              <a:t>laboratorija</a:t>
            </a:r>
            <a:r>
              <a:rPr lang="sr-Latn-RS" sz="3600" b="1" i="0" dirty="0">
                <a:solidFill>
                  <a:srgbClr val="002060"/>
                </a:solidFill>
                <a:effectLst/>
                <a:latin typeface="+mn-lt"/>
              </a:rPr>
              <a:t> (Kreativna Evropa)</a:t>
            </a:r>
            <a:br>
              <a:rPr lang="en-GB" b="1" i="0" dirty="0">
                <a:solidFill>
                  <a:srgbClr val="4A4E57"/>
                </a:solidFill>
                <a:effectLst/>
                <a:latin typeface="Saira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FC78B-20FB-E511-169A-3AF59EACB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617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2000" dirty="0">
                <a:solidFill>
                  <a:srgbClr val="002060"/>
                </a:solidFill>
              </a:rPr>
              <a:t>J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avni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civilni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privatni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sektor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u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polju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kulture</a:t>
            </a:r>
            <a:r>
              <a:rPr lang="sr-Latn-RS" sz="2000" b="0" i="0" dirty="0">
                <a:solidFill>
                  <a:srgbClr val="002060"/>
                </a:solidFill>
                <a:effectLst/>
              </a:rPr>
              <a:t> i audiovizuelnih umestnosti,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poželjno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iz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različitih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resora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(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gejming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industrija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i turizam, kulturno nasleđe i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obrazovanje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i sl.)</a:t>
            </a:r>
            <a:endParaRPr lang="sr-Latn-RS" sz="2000" b="0" i="0" dirty="0">
              <a:solidFill>
                <a:srgbClr val="002060"/>
              </a:solidFill>
              <a:effectLst/>
            </a:endParaRPr>
          </a:p>
          <a:p>
            <a:r>
              <a:rPr lang="sr-Latn-RS" sz="2000" b="1" dirty="0">
                <a:solidFill>
                  <a:srgbClr val="002060"/>
                </a:solidFill>
              </a:rPr>
              <a:t>3 partnera iz najmanje 2 zemlje učesnice Kreativne Evrope</a:t>
            </a:r>
            <a:endParaRPr lang="sr-Latn-RS" sz="2000" b="1" i="0" dirty="0">
              <a:solidFill>
                <a:srgbClr val="002060"/>
              </a:solidFill>
              <a:effectLst/>
            </a:endParaRPr>
          </a:p>
          <a:p>
            <a:r>
              <a:rPr lang="sr-Latn-RS" sz="2000" dirty="0">
                <a:solidFill>
                  <a:srgbClr val="002060"/>
                </a:solidFill>
              </a:rPr>
              <a:t>V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irtuelni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svetovi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kao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novo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okruženje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za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promociju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evropskih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sadržaja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obnavljanje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publike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konkurentnost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evropskih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industrija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sadržaja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;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inovativni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poslovni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alati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za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proizvodnju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finansiranje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distribuciju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ili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promociju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poboljšani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novom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tehnologijom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(AI,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veliki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podaci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, blockchain,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virtuelni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svetovi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, NFT, </a:t>
            </a:r>
            <a:r>
              <a:rPr lang="en-GB" sz="2000" b="0" i="0" dirty="0" err="1">
                <a:solidFill>
                  <a:srgbClr val="002060"/>
                </a:solidFill>
                <a:effectLst/>
              </a:rPr>
              <a:t>itd</a:t>
            </a:r>
            <a:r>
              <a:rPr lang="en-GB" sz="2000" b="0" i="0" dirty="0">
                <a:solidFill>
                  <a:srgbClr val="002060"/>
                </a:solidFill>
                <a:effectLst/>
              </a:rPr>
              <a:t>.)</a:t>
            </a:r>
            <a:endParaRPr lang="sr-Latn-RS" sz="2000" dirty="0">
              <a:solidFill>
                <a:srgbClr val="002060"/>
              </a:solidFill>
            </a:endParaRPr>
          </a:p>
          <a:p>
            <a:r>
              <a:rPr lang="pl-PL" sz="2000" b="0" i="0" dirty="0">
                <a:solidFill>
                  <a:srgbClr val="002060"/>
                </a:solidFill>
                <a:effectLst/>
              </a:rPr>
              <a:t>Rok za prijavu je </a:t>
            </a:r>
            <a:r>
              <a:rPr lang="pl-PL" sz="2000" b="1" i="0" dirty="0">
                <a:solidFill>
                  <a:srgbClr val="002060"/>
                </a:solidFill>
                <a:effectLst/>
              </a:rPr>
              <a:t>25. april</a:t>
            </a:r>
          </a:p>
          <a:p>
            <a:r>
              <a:rPr lang="pl-PL" sz="2000" b="1" dirty="0">
                <a:solidFill>
                  <a:srgbClr val="002060"/>
                </a:solidFill>
              </a:rPr>
              <a:t>MEDIA desk Kreativna Evropa</a:t>
            </a:r>
            <a:r>
              <a:rPr lang="pl-PL" sz="2000" dirty="0">
                <a:solidFill>
                  <a:srgbClr val="002060"/>
                </a:solidFill>
              </a:rPr>
              <a:t>: </a:t>
            </a:r>
            <a:r>
              <a:rPr lang="pl-PL" sz="2000" dirty="0">
                <a:solidFill>
                  <a:srgbClr val="4A4E57"/>
                </a:solidFill>
                <a:hlinkClick r:id="rId2"/>
              </a:rPr>
              <a:t>una@fcs.rs</a:t>
            </a:r>
            <a:r>
              <a:rPr lang="pl-PL" sz="2000" dirty="0">
                <a:solidFill>
                  <a:srgbClr val="4A4E57"/>
                </a:solidFill>
              </a:rPr>
              <a:t> </a:t>
            </a:r>
          </a:p>
          <a:p>
            <a:r>
              <a:rPr lang="pl-PL" sz="2000" dirty="0">
                <a:solidFill>
                  <a:srgbClr val="002060"/>
                </a:solidFill>
              </a:rPr>
              <a:t>Uspešne priče: </a:t>
            </a:r>
            <a:r>
              <a:rPr lang="pl-PL" sz="2000" dirty="0">
                <a:solidFill>
                  <a:srgbClr val="4A4E57"/>
                </a:solidFill>
                <a:hlinkClick r:id="rId3"/>
              </a:rPr>
              <a:t>https://shorturl.at/ijQY4</a:t>
            </a:r>
            <a:r>
              <a:rPr lang="pl-PL" sz="2000" dirty="0">
                <a:solidFill>
                  <a:srgbClr val="4A4E57"/>
                </a:solidFill>
              </a:rPr>
              <a:t> </a:t>
            </a:r>
            <a:endParaRPr lang="en-GB" sz="2000" dirty="0"/>
          </a:p>
        </p:txBody>
      </p:sp>
      <p:pic>
        <p:nvPicPr>
          <p:cNvPr id="3076" name="Picture 4" descr="Europa Creativa: aperto il bando &quot;Creative Innovation Lab&quot; -">
            <a:extLst>
              <a:ext uri="{FF2B5EF4-FFF2-40B4-BE49-F238E27FC236}">
                <a16:creationId xmlns:a16="http://schemas.microsoft.com/office/drawing/2014/main" id="{76E88D4E-E19D-CB7B-1865-A272627F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19" y="3730286"/>
            <a:ext cx="5560381" cy="31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9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5324-DD1D-4203-F1DA-0F92FCFC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  <a:latin typeface="+mn-lt"/>
              </a:rPr>
              <a:t>Digitalna Evropa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FCB1-2CDF-698B-80F4-44C6A933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9761" cy="4140169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800" b="1" i="1" u="none" strike="noStrike" dirty="0">
                <a:solidFill>
                  <a:srgbClr val="00206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 Space for Tourism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 – koji se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odnosi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na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usklađivanje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turističkih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ponuda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sa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očekivanjima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turista,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prilagođavanje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predloga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usluga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novim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turističkim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grupama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predviđanje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velikog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priliva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turista, a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samim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tim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efikasnije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planiranje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resursa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stvaranje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novih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poslovnih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mogućnosti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02060"/>
                </a:solidFill>
                <a:effectLst/>
              </a:rPr>
              <a:t>Budžet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: 8 M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evra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(1 grant)</a:t>
            </a:r>
            <a:endParaRPr lang="sr-Latn-RS" sz="1800" b="1" i="1" u="none" strike="noStrike" dirty="0">
              <a:solidFill>
                <a:srgbClr val="002060"/>
              </a:solidFill>
              <a:effectLst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1" i="1" u="none" strike="noStrike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Space for Cultural heritage</a:t>
            </a:r>
            <a:r>
              <a:rPr lang="en-GB" sz="1800" b="1" i="0" dirty="0">
                <a:solidFill>
                  <a:srgbClr val="002060"/>
                </a:solidFill>
                <a:effectLst/>
              </a:rPr>
              <a:t> – 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dovešće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do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dostupnijih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kulturnih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sadržaja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visokog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kvaliteta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posebno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u 3D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formatu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podstaći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ponovnu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upotrebu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digitalizovanih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kulturnih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resursa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pružiti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više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mogućnosti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zajednici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da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ponudi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obogaćene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usluge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zahvaljujući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upotrebi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naprednih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tehnologija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.</a:t>
            </a:r>
          </a:p>
          <a:p>
            <a:r>
              <a:rPr lang="en-GB" sz="1800" b="0" i="0" dirty="0" err="1">
                <a:solidFill>
                  <a:srgbClr val="002060"/>
                </a:solidFill>
                <a:effectLst/>
              </a:rPr>
              <a:t>Budžet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: 4 M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evra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 (4 </a:t>
            </a:r>
            <a:r>
              <a:rPr lang="en-GB" sz="1800" b="0" i="0" dirty="0" err="1">
                <a:solidFill>
                  <a:srgbClr val="002060"/>
                </a:solidFill>
                <a:effectLst/>
              </a:rPr>
              <a:t>granta</a:t>
            </a:r>
            <a:r>
              <a:rPr lang="en-GB" sz="1800" b="0" i="0" dirty="0">
                <a:solidFill>
                  <a:srgbClr val="002060"/>
                </a:solidFill>
                <a:effectLst/>
              </a:rPr>
              <a:t>)</a:t>
            </a:r>
            <a:endParaRPr lang="pl-PL" sz="1800" b="0" i="0" dirty="0">
              <a:solidFill>
                <a:srgbClr val="002060"/>
              </a:solidFill>
              <a:effectLst/>
            </a:endParaRPr>
          </a:p>
          <a:p>
            <a:r>
              <a:rPr lang="pl-PL" sz="1800" b="1" i="0" dirty="0">
                <a:solidFill>
                  <a:srgbClr val="002060"/>
                </a:solidFill>
                <a:effectLst/>
              </a:rPr>
              <a:t>Rok za prijavu: 23. januar 2024.</a:t>
            </a:r>
          </a:p>
          <a:p>
            <a:r>
              <a:rPr lang="en-GB" sz="1800" dirty="0" err="1">
                <a:solidFill>
                  <a:srgbClr val="002060"/>
                </a:solidFill>
              </a:rPr>
              <a:t>Konkurs</a:t>
            </a:r>
            <a:r>
              <a:rPr lang="en-GB" sz="1800" dirty="0">
                <a:solidFill>
                  <a:srgbClr val="002060"/>
                </a:solidFill>
              </a:rPr>
              <a:t> je za: mala i </a:t>
            </a:r>
            <a:r>
              <a:rPr lang="en-GB" sz="1800" dirty="0" err="1">
                <a:solidFill>
                  <a:srgbClr val="002060"/>
                </a:solidFill>
              </a:rPr>
              <a:t>srednja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sz="1800" dirty="0" err="1">
                <a:solidFill>
                  <a:srgbClr val="002060"/>
                </a:solidFill>
              </a:rPr>
              <a:t>preduzećia</a:t>
            </a:r>
            <a:r>
              <a:rPr lang="en-GB" sz="1800" dirty="0">
                <a:solidFill>
                  <a:srgbClr val="002060"/>
                </a:solidFill>
              </a:rPr>
              <a:t>, </a:t>
            </a:r>
            <a:r>
              <a:rPr lang="en-GB" sz="1800" dirty="0" err="1">
                <a:solidFill>
                  <a:srgbClr val="002060"/>
                </a:solidFill>
              </a:rPr>
              <a:t>javne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sz="1800" dirty="0" err="1">
                <a:solidFill>
                  <a:srgbClr val="002060"/>
                </a:solidFill>
              </a:rPr>
              <a:t>ustanove</a:t>
            </a:r>
            <a:r>
              <a:rPr lang="en-GB" sz="1800" dirty="0">
                <a:solidFill>
                  <a:srgbClr val="002060"/>
                </a:solidFill>
              </a:rPr>
              <a:t>, </a:t>
            </a:r>
            <a:r>
              <a:rPr lang="en-GB" sz="1800" dirty="0" err="1">
                <a:solidFill>
                  <a:srgbClr val="002060"/>
                </a:solidFill>
              </a:rPr>
              <a:t>turističke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sz="1800" dirty="0" err="1">
                <a:solidFill>
                  <a:srgbClr val="002060"/>
                </a:solidFill>
              </a:rPr>
              <a:t>organizacije</a:t>
            </a:r>
            <a:r>
              <a:rPr lang="en-GB" sz="1800" dirty="0">
                <a:solidFill>
                  <a:srgbClr val="002060"/>
                </a:solidFill>
              </a:rPr>
              <a:t>, </a:t>
            </a:r>
            <a:r>
              <a:rPr lang="en-GB" sz="1800" dirty="0" err="1">
                <a:solidFill>
                  <a:srgbClr val="002060"/>
                </a:solidFill>
              </a:rPr>
              <a:t>ustanove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sz="1800" dirty="0" err="1">
                <a:solidFill>
                  <a:srgbClr val="002060"/>
                </a:solidFill>
              </a:rPr>
              <a:t>kulture</a:t>
            </a:r>
            <a:r>
              <a:rPr lang="en-GB" sz="1800" dirty="0">
                <a:solidFill>
                  <a:srgbClr val="002060"/>
                </a:solidFill>
              </a:rPr>
              <a:t> i </a:t>
            </a:r>
            <a:r>
              <a:rPr lang="en-GB" sz="1800" dirty="0" err="1">
                <a:solidFill>
                  <a:srgbClr val="002060"/>
                </a:solidFill>
              </a:rPr>
              <a:t>fakultete</a:t>
            </a:r>
            <a:endParaRPr lang="pl-PL" sz="1800" dirty="0">
              <a:solidFill>
                <a:srgbClr val="002060"/>
              </a:solidFill>
            </a:endParaRPr>
          </a:p>
          <a:p>
            <a:r>
              <a:rPr lang="en-GB" sz="1800" dirty="0">
                <a:solidFill>
                  <a:srgbClr val="002060"/>
                </a:solidFill>
              </a:rPr>
              <a:t>Simple Grants — 50% </a:t>
            </a:r>
            <a:r>
              <a:rPr lang="sr-Latn-RS" sz="1800" dirty="0">
                <a:solidFill>
                  <a:srgbClr val="002060"/>
                </a:solidFill>
              </a:rPr>
              <a:t>podrška</a:t>
            </a:r>
          </a:p>
          <a:p>
            <a:r>
              <a:rPr lang="sr-Latn-RS" sz="1800" dirty="0">
                <a:solidFill>
                  <a:srgbClr val="002060"/>
                </a:solidFill>
              </a:rPr>
              <a:t>Ministarstvo nauke, tehnološkog razvoja i inovacija</a:t>
            </a:r>
          </a:p>
          <a:p>
            <a:endParaRPr lang="en-GB" sz="1800" dirty="0">
              <a:solidFill>
                <a:srgbClr val="00206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5B8F34E-689A-C0E0-C832-039755FF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2" y="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1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41DC-8C17-7790-EF01-C2C5AE53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954" y="42904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b="1" i="0" dirty="0" err="1">
                <a:solidFill>
                  <a:srgbClr val="002060"/>
                </a:solidFill>
                <a:effectLst/>
                <a:latin typeface="+mn-lt"/>
              </a:rPr>
              <a:t>Konkurs</a:t>
            </a:r>
            <a:r>
              <a:rPr lang="en-GB" sz="4000" b="1" i="0" dirty="0">
                <a:solidFill>
                  <a:srgbClr val="002060"/>
                </a:solidFill>
                <a:effectLst/>
                <a:latin typeface="+mn-lt"/>
              </a:rPr>
              <a:t> za </a:t>
            </a:r>
            <a:r>
              <a:rPr lang="en-GB" sz="4000" b="1" i="0" dirty="0" err="1">
                <a:solidFill>
                  <a:srgbClr val="002060"/>
                </a:solidFill>
                <a:effectLst/>
                <a:latin typeface="+mn-lt"/>
              </a:rPr>
              <a:t>inovativna</a:t>
            </a:r>
            <a:r>
              <a:rPr lang="en-GB" sz="40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GB" sz="4000" b="1" i="0" dirty="0" err="1">
                <a:solidFill>
                  <a:srgbClr val="002060"/>
                </a:solidFill>
                <a:effectLst/>
                <a:latin typeface="+mn-lt"/>
              </a:rPr>
              <a:t>rešenja</a:t>
            </a:r>
            <a:r>
              <a:rPr lang="en-GB" sz="40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br>
              <a:rPr lang="sr-Latn-RS" sz="4000" b="1" i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en-GB" sz="4000" b="1" i="0" dirty="0">
                <a:solidFill>
                  <a:srgbClr val="002060"/>
                </a:solidFill>
                <a:effectLst/>
                <a:latin typeface="+mn-lt"/>
              </a:rPr>
              <a:t>za </a:t>
            </a:r>
            <a:r>
              <a:rPr lang="en-GB" sz="4000" b="1" i="0" dirty="0" err="1">
                <a:solidFill>
                  <a:srgbClr val="002060"/>
                </a:solidFill>
                <a:effectLst/>
                <a:latin typeface="+mn-lt"/>
              </a:rPr>
              <a:t>zelenu</a:t>
            </a:r>
            <a:r>
              <a:rPr lang="en-GB" sz="40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GB" sz="4000" b="1" i="0" dirty="0" err="1">
                <a:solidFill>
                  <a:srgbClr val="002060"/>
                </a:solidFill>
                <a:effectLst/>
                <a:latin typeface="+mn-lt"/>
              </a:rPr>
              <a:t>tranziciju</a:t>
            </a:r>
            <a:r>
              <a:rPr lang="en-GB" sz="40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GB" sz="4000" b="1" i="0" dirty="0" err="1">
                <a:solidFill>
                  <a:srgbClr val="002060"/>
                </a:solidFill>
                <a:effectLst/>
                <a:latin typeface="+mn-lt"/>
              </a:rPr>
              <a:t>srpske</a:t>
            </a:r>
            <a:r>
              <a:rPr lang="en-GB" sz="40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GB" sz="4000" b="1" i="0" dirty="0" err="1">
                <a:solidFill>
                  <a:srgbClr val="002060"/>
                </a:solidFill>
                <a:effectLst/>
                <a:latin typeface="+mn-lt"/>
              </a:rPr>
              <a:t>privrede</a:t>
            </a:r>
            <a:br>
              <a:rPr lang="en-GB" b="1" i="0" dirty="0">
                <a:solidFill>
                  <a:srgbClr val="4A4E57"/>
                </a:solidFill>
                <a:effectLst/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9C26-3D31-81FE-DB70-F6551CBA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54" y="1494930"/>
            <a:ext cx="11049000" cy="5139863"/>
          </a:xfrm>
        </p:spPr>
        <p:txBody>
          <a:bodyPr>
            <a:normAutofit/>
          </a:bodyPr>
          <a:lstStyle/>
          <a:p>
            <a:r>
              <a:rPr lang="en-GB" sz="1600" b="0" i="0" dirty="0" err="1">
                <a:solidFill>
                  <a:srgbClr val="002060"/>
                </a:solidFill>
                <a:effectLst/>
              </a:rPr>
              <a:t>Konkurs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je za: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javna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privatna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socijalna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preduzeća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istraživačke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institucije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organizacije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civilnog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društva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udruženja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poljoprivrednika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zadruge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 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lokalne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samouprave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upravljači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zaštićenih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područja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pojedinačno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ili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udruženo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.</a:t>
            </a:r>
            <a:endParaRPr lang="sr-Latn-RS" sz="1600" b="0" i="0" dirty="0">
              <a:solidFill>
                <a:srgbClr val="002060"/>
              </a:solidFill>
              <a:effectLst/>
            </a:endParaRPr>
          </a:p>
          <a:p>
            <a:r>
              <a:rPr lang="pl-PL" sz="1600" b="0" i="0" dirty="0">
                <a:solidFill>
                  <a:srgbClr val="002060"/>
                </a:solidFill>
                <a:effectLst/>
              </a:rPr>
              <a:t>Rok za konkurisanje: </a:t>
            </a:r>
            <a:r>
              <a:rPr lang="pl-PL" sz="1600" b="1" i="0" dirty="0">
                <a:solidFill>
                  <a:srgbClr val="002060"/>
                </a:solidFill>
                <a:effectLst/>
              </a:rPr>
              <a:t>do kraja 2026.</a:t>
            </a:r>
          </a:p>
          <a:p>
            <a:pPr marL="0" indent="0">
              <a:buNone/>
            </a:pPr>
            <a:endParaRPr lang="sr-Latn-RS" sz="1600" b="0" i="0" dirty="0">
              <a:solidFill>
                <a:srgbClr val="002060"/>
              </a:solidFill>
              <a:effectLst/>
              <a:latin typeface="Saira"/>
            </a:endParaRPr>
          </a:p>
          <a:p>
            <a:pPr marL="0" indent="0" algn="l">
              <a:buNone/>
            </a:pPr>
            <a:r>
              <a:rPr lang="sr-Latn-RS" sz="1600" dirty="0">
                <a:solidFill>
                  <a:srgbClr val="002060"/>
                </a:solidFill>
              </a:rPr>
              <a:t>P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odr</a:t>
            </a:r>
            <a:r>
              <a:rPr lang="sr-Latn-RS" sz="1600" b="0" i="0" dirty="0">
                <a:solidFill>
                  <a:srgbClr val="002060"/>
                </a:solidFill>
                <a:effectLst/>
              </a:rPr>
              <a:t>ška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inovativni</a:t>
            </a:r>
            <a:r>
              <a:rPr lang="sr-Latn-RS" sz="1600" b="0" i="0" dirty="0">
                <a:solidFill>
                  <a:srgbClr val="002060"/>
                </a:solidFill>
                <a:effectLst/>
              </a:rPr>
              <a:t>m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poslovni</a:t>
            </a:r>
            <a:r>
              <a:rPr lang="sr-Latn-RS" sz="1600" b="0" i="0" dirty="0">
                <a:solidFill>
                  <a:srgbClr val="002060"/>
                </a:solidFill>
                <a:effectLst/>
              </a:rPr>
              <a:t>m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rešenj</a:t>
            </a:r>
            <a:r>
              <a:rPr lang="sr-Latn-RS" sz="1600" b="0" i="0" dirty="0">
                <a:solidFill>
                  <a:srgbClr val="002060"/>
                </a:solidFill>
                <a:effectLst/>
              </a:rPr>
              <a:t>ima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u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svih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5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oblasti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Zelene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agende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za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Zapadni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Balkan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en-GB" sz="1600" b="1" i="0" dirty="0" err="1">
                <a:solidFill>
                  <a:srgbClr val="002060"/>
                </a:solidFill>
                <a:effectLst/>
              </a:rPr>
              <a:t>dekarbonizacija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–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smanjenje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zavisnosti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od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fosilnih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goriva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prelazak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na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obnovljive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izvore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energije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</a:t>
            </a:r>
          </a:p>
          <a:p>
            <a:pPr algn="l">
              <a:buFont typeface="+mj-lt"/>
              <a:buAutoNum type="arabicPeriod"/>
            </a:pPr>
            <a:r>
              <a:rPr lang="en-GB" sz="1600" b="1" i="0" dirty="0" err="1">
                <a:solidFill>
                  <a:srgbClr val="002060"/>
                </a:solidFill>
                <a:effectLst/>
              </a:rPr>
              <a:t>cirkularna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ekonomija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–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očuvanje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efikasnije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korišćenje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prirodnih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002060"/>
                </a:solidFill>
                <a:effectLst/>
              </a:rPr>
              <a:t>resursa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</a:t>
            </a:r>
          </a:p>
          <a:p>
            <a:pPr algn="l">
              <a:buFont typeface="+mj-lt"/>
              <a:buAutoNum type="arabicPeriod"/>
            </a:pPr>
            <a:r>
              <a:rPr lang="en-GB" sz="1600" b="1" i="0" dirty="0" err="1">
                <a:solidFill>
                  <a:srgbClr val="002060"/>
                </a:solidFill>
                <a:effectLst/>
              </a:rPr>
              <a:t>smanjenje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zagađenja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životne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sredine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vazduha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</a:t>
            </a:r>
          </a:p>
          <a:p>
            <a:pPr algn="l">
              <a:buFont typeface="+mj-lt"/>
              <a:buAutoNum type="arabicPeriod"/>
            </a:pPr>
            <a:r>
              <a:rPr lang="en-GB" sz="1600" b="1" i="0" dirty="0" err="1">
                <a:solidFill>
                  <a:srgbClr val="002060"/>
                </a:solidFill>
                <a:effectLst/>
              </a:rPr>
              <a:t>zaštita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očuvanje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prirode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biološke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raznovrsnosti</a:t>
            </a:r>
            <a:r>
              <a:rPr lang="en-GB" sz="1600" b="0" i="0" dirty="0">
                <a:solidFill>
                  <a:srgbClr val="002060"/>
                </a:solidFill>
                <a:effectLst/>
              </a:rPr>
              <a:t>, i</a:t>
            </a:r>
          </a:p>
          <a:p>
            <a:pPr algn="l">
              <a:buFont typeface="+mj-lt"/>
              <a:buAutoNum type="arabicPeriod"/>
            </a:pPr>
            <a:r>
              <a:rPr lang="en-GB" sz="1600" b="1" i="0" dirty="0" err="1">
                <a:solidFill>
                  <a:srgbClr val="002060"/>
                </a:solidFill>
                <a:effectLst/>
              </a:rPr>
              <a:t>uspostavljanje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održivih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002060"/>
                </a:solidFill>
                <a:effectLst/>
              </a:rPr>
              <a:t>sistema</a:t>
            </a:r>
            <a:r>
              <a:rPr lang="en-GB" sz="1600" b="1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i="0" dirty="0">
                <a:solidFill>
                  <a:srgbClr val="002060"/>
                </a:solidFill>
                <a:effectLst/>
              </a:rPr>
              <a:t>za </a:t>
            </a:r>
            <a:r>
              <a:rPr lang="en-GB" sz="1600" i="0" dirty="0" err="1">
                <a:solidFill>
                  <a:srgbClr val="002060"/>
                </a:solidFill>
                <a:effectLst/>
              </a:rPr>
              <a:t>snabdevanje</a:t>
            </a:r>
            <a:r>
              <a:rPr lang="en-GB" sz="1600" i="0" dirty="0">
                <a:solidFill>
                  <a:srgbClr val="002060"/>
                </a:solidFill>
                <a:effectLst/>
              </a:rPr>
              <a:t> </a:t>
            </a:r>
            <a:r>
              <a:rPr lang="en-GB" sz="1600" i="0" dirty="0" err="1">
                <a:solidFill>
                  <a:srgbClr val="002060"/>
                </a:solidFill>
                <a:effectLst/>
              </a:rPr>
              <a:t>hranom</a:t>
            </a:r>
            <a:r>
              <a:rPr lang="en-GB" sz="1600" i="0" dirty="0">
                <a:solidFill>
                  <a:srgbClr val="002060"/>
                </a:solidFill>
                <a:effectLst/>
              </a:rPr>
              <a:t> i </a:t>
            </a:r>
            <a:r>
              <a:rPr lang="en-GB" sz="1600" i="0" dirty="0" err="1">
                <a:solidFill>
                  <a:srgbClr val="002060"/>
                </a:solidFill>
                <a:effectLst/>
              </a:rPr>
              <a:t>ruralni</a:t>
            </a:r>
            <a:r>
              <a:rPr lang="en-GB" sz="1600" i="0" dirty="0">
                <a:solidFill>
                  <a:srgbClr val="002060"/>
                </a:solidFill>
                <a:effectLst/>
              </a:rPr>
              <a:t> razvoj</a:t>
            </a:r>
            <a:r>
              <a:rPr lang="en-GB" sz="1900" b="0" i="0" dirty="0">
                <a:solidFill>
                  <a:srgbClr val="002060"/>
                </a:solidFill>
                <a:effectLst/>
              </a:rPr>
              <a:t>.</a:t>
            </a:r>
            <a:endParaRPr lang="sr-Latn-RS" sz="1900" b="0" i="0" dirty="0">
              <a:solidFill>
                <a:srgbClr val="002060"/>
              </a:solidFill>
              <a:effectLst/>
            </a:endParaRPr>
          </a:p>
          <a:p>
            <a:pPr marL="0" indent="0">
              <a:buNone/>
            </a:pPr>
            <a:endParaRPr lang="sr-Latn-RS" sz="1900" b="1" i="0" u="none" strike="noStrike" dirty="0">
              <a:solidFill>
                <a:srgbClr val="4A4E57"/>
              </a:solidFill>
              <a:effectLst/>
              <a:hlinkClick r:id="rId2"/>
            </a:endParaRPr>
          </a:p>
          <a:p>
            <a:pPr marL="0" indent="0" algn="l">
              <a:buNone/>
            </a:pPr>
            <a:r>
              <a:rPr lang="sr-Latn-RS" sz="1600" b="1" i="0" dirty="0">
                <a:solidFill>
                  <a:srgbClr val="002060"/>
                </a:solidFill>
                <a:effectLst/>
              </a:rPr>
              <a:t>Kontakt</a:t>
            </a:r>
            <a:r>
              <a:rPr lang="sr-Latn-RS" sz="1600" i="0" dirty="0">
                <a:solidFill>
                  <a:srgbClr val="002060"/>
                </a:solidFill>
                <a:effectLst/>
              </a:rPr>
              <a:t>: </a:t>
            </a:r>
            <a:r>
              <a:rPr lang="en-GB" sz="1600" b="0" i="0" u="none" strike="noStrike" dirty="0">
                <a:effectLst/>
                <a:hlinkClick r:id="rId3"/>
              </a:rPr>
              <a:t>zelena.agenda.rs@undp.org</a:t>
            </a:r>
            <a:r>
              <a:rPr lang="en-GB" sz="1600" b="0" i="0" dirty="0">
                <a:solidFill>
                  <a:srgbClr val="4A4E57"/>
                </a:solidFill>
                <a:effectLst/>
              </a:rPr>
              <a:t> </a:t>
            </a:r>
            <a:endParaRPr lang="sr-Latn-RS" sz="1600" b="0" i="0" dirty="0">
              <a:solidFill>
                <a:srgbClr val="4A4E57"/>
              </a:solidFill>
              <a:effectLst/>
            </a:endParaRPr>
          </a:p>
          <a:p>
            <a:pPr marL="0" indent="0" algn="l">
              <a:buNone/>
            </a:pPr>
            <a:r>
              <a:rPr lang="sr-Latn-RS" sz="1600" b="1" dirty="0">
                <a:solidFill>
                  <a:srgbClr val="002060"/>
                </a:solidFill>
              </a:rPr>
              <a:t>Podržani projekti</a:t>
            </a:r>
            <a:r>
              <a:rPr lang="sr-Latn-RS" sz="1600" dirty="0">
                <a:solidFill>
                  <a:srgbClr val="002060"/>
                </a:solidFill>
              </a:rPr>
              <a:t>: </a:t>
            </a:r>
            <a:r>
              <a:rPr lang="sr-Latn-RS" sz="1600" dirty="0">
                <a:hlinkClick r:id="rId4"/>
              </a:rPr>
              <a:t>https://shorturl.at/sJRW8</a:t>
            </a:r>
            <a:r>
              <a:rPr lang="sr-Latn-RS" sz="1600" dirty="0"/>
              <a:t> 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78CC7D4-98C5-648B-E235-6FD03CA5A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08" y="3755254"/>
            <a:ext cx="5515991" cy="31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4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722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Saira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Srbija i EU za inovacije: 10,3 miliona evra za akademski i privatni sektor Srbije </vt:lpstr>
      <vt:lpstr>Inovativna laboratorija (Kreativna Evropa) </vt:lpstr>
      <vt:lpstr>Digitalna Evropa</vt:lpstr>
      <vt:lpstr>Konkurs za inovativna rešenja  za zelenu tranziciju srpske privrede </vt:lpstr>
      <vt:lpstr>Horizont Evropa / EEN2EIC</vt:lpstr>
      <vt:lpstr>Ostanimo u kontaktu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Snezana Andric</dc:creator>
  <cp:lastModifiedBy>Snezana Andric</cp:lastModifiedBy>
  <cp:revision>3</cp:revision>
  <dcterms:created xsi:type="dcterms:W3CDTF">2023-12-19T10:37:08Z</dcterms:created>
  <dcterms:modified xsi:type="dcterms:W3CDTF">2023-12-19T14:54:34Z</dcterms:modified>
</cp:coreProperties>
</file>